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7" r:id="rId2"/>
    <p:sldId id="291" r:id="rId3"/>
    <p:sldId id="271" r:id="rId4"/>
    <p:sldId id="280" r:id="rId5"/>
    <p:sldId id="281" r:id="rId6"/>
    <p:sldId id="299" r:id="rId7"/>
    <p:sldId id="292" r:id="rId8"/>
    <p:sldId id="270" r:id="rId9"/>
    <p:sldId id="290" r:id="rId10"/>
    <p:sldId id="262" r:id="rId11"/>
    <p:sldId id="287" r:id="rId12"/>
    <p:sldId id="293" r:id="rId13"/>
    <p:sldId id="266" r:id="rId14"/>
    <p:sldId id="282" r:id="rId15"/>
    <p:sldId id="295" r:id="rId16"/>
    <p:sldId id="258" r:id="rId17"/>
    <p:sldId id="269" r:id="rId18"/>
    <p:sldId id="294" r:id="rId19"/>
    <p:sldId id="283" r:id="rId20"/>
    <p:sldId id="284" r:id="rId21"/>
    <p:sldId id="285" r:id="rId22"/>
    <p:sldId id="286" r:id="rId23"/>
    <p:sldId id="300" r:id="rId24"/>
    <p:sldId id="272" r:id="rId25"/>
    <p:sldId id="273" r:id="rId26"/>
    <p:sldId id="296" r:id="rId27"/>
    <p:sldId id="261" r:id="rId28"/>
    <p:sldId id="278" r:id="rId29"/>
    <p:sldId id="298"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7" autoAdjust="0"/>
    <p:restoredTop sz="75598" autoAdjust="0"/>
  </p:normalViewPr>
  <p:slideViewPr>
    <p:cSldViewPr>
      <p:cViewPr varScale="1">
        <p:scale>
          <a:sx n="102" d="100"/>
          <a:sy n="102" d="100"/>
        </p:scale>
        <p:origin x="-77" y="-3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61866-5E76-441E-B6D4-864EF8C3A448}" type="datetimeFigureOut">
              <a:rPr lang="en-US" smtClean="0"/>
              <a:t>11/17/2020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98CE4-C9F7-4371-8F15-03598F81EA09}" type="slidenum">
              <a:rPr lang="en-US" smtClean="0"/>
              <a:t>‹#›</a:t>
            </a:fld>
            <a:endParaRPr lang="en-US"/>
          </a:p>
        </p:txBody>
      </p:sp>
    </p:spTree>
    <p:extLst>
      <p:ext uri="{BB962C8B-B14F-4D97-AF65-F5344CB8AC3E}">
        <p14:creationId xmlns:p14="http://schemas.microsoft.com/office/powerpoint/2010/main" val="39124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with </a:t>
            </a:r>
            <a:r>
              <a:rPr lang="en-US" dirty="0" err="1" smtClean="0"/>
              <a:t>with</a:t>
            </a:r>
            <a:r>
              <a:rPr lang="en-US" baseline="0" dirty="0" smtClean="0"/>
              <a:t> PPP forgiveness. This was changed in the Flexibility Act</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3</a:t>
            </a:fld>
            <a:endParaRPr lang="en-US"/>
          </a:p>
        </p:txBody>
      </p:sp>
    </p:spTree>
    <p:extLst>
      <p:ext uri="{BB962C8B-B14F-4D97-AF65-F5344CB8AC3E}">
        <p14:creationId xmlns:p14="http://schemas.microsoft.com/office/powerpoint/2010/main" val="80034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state responded</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15</a:t>
            </a:fld>
            <a:endParaRPr lang="en-US"/>
          </a:p>
        </p:txBody>
      </p:sp>
    </p:spTree>
    <p:extLst>
      <p:ext uri="{BB962C8B-B14F-4D97-AF65-F5344CB8AC3E}">
        <p14:creationId xmlns:p14="http://schemas.microsoft.com/office/powerpoint/2010/main" val="135115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SSA</a:t>
            </a:r>
            <a:r>
              <a:rPr lang="en-US" baseline="0" dirty="0" smtClean="0"/>
              <a:t> sent out Educational Correspondence (EDCOR) letter</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16</a:t>
            </a:fld>
            <a:endParaRPr lang="en-US"/>
          </a:p>
        </p:txBody>
      </p:sp>
    </p:spTree>
    <p:extLst>
      <p:ext uri="{BB962C8B-B14F-4D97-AF65-F5344CB8AC3E}">
        <p14:creationId xmlns:p14="http://schemas.microsoft.com/office/powerpoint/2010/main" val="61227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Became</a:t>
            </a:r>
            <a:r>
              <a:rPr lang="en-US" baseline="0" dirty="0" smtClean="0"/>
              <a:t> law 2019</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17</a:t>
            </a:fld>
            <a:endParaRPr lang="en-US"/>
          </a:p>
        </p:txBody>
      </p:sp>
    </p:spTree>
    <p:extLst>
      <p:ext uri="{BB962C8B-B14F-4D97-AF65-F5344CB8AC3E}">
        <p14:creationId xmlns:p14="http://schemas.microsoft.com/office/powerpoint/2010/main" val="422535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 $7,000</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20</a:t>
            </a:fld>
            <a:endParaRPr lang="en-US"/>
          </a:p>
        </p:txBody>
      </p:sp>
    </p:spTree>
    <p:extLst>
      <p:ext uri="{BB962C8B-B14F-4D97-AF65-F5344CB8AC3E}">
        <p14:creationId xmlns:p14="http://schemas.microsoft.com/office/powerpoint/2010/main" val="929092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 10 2022</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21</a:t>
            </a:fld>
            <a:endParaRPr lang="en-US"/>
          </a:p>
        </p:txBody>
      </p:sp>
    </p:spTree>
    <p:extLst>
      <p:ext uri="{BB962C8B-B14F-4D97-AF65-F5344CB8AC3E}">
        <p14:creationId xmlns:p14="http://schemas.microsoft.com/office/powerpoint/2010/main" val="151763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Unemp</a:t>
            </a:r>
            <a:r>
              <a:rPr lang="en-US" dirty="0" smtClean="0"/>
              <a:t> 5% Jan 2008, 7.3% Dec 2008, max</a:t>
            </a:r>
            <a:r>
              <a:rPr lang="en-US" baseline="0" dirty="0" smtClean="0"/>
              <a:t> 10% Oct 2009</a:t>
            </a:r>
          </a:p>
          <a:p>
            <a:r>
              <a:rPr lang="en-US" baseline="0" dirty="0" smtClean="0"/>
              <a:t>14.7% April 2020, 7.9% Sept 2020, 6.9% Oct 2020</a:t>
            </a:r>
          </a:p>
          <a:p>
            <a:r>
              <a:rPr lang="en-US" baseline="0" dirty="0" smtClean="0"/>
              <a:t>Rates will increase for many states in December 2022 (retroactive to January)</a:t>
            </a:r>
          </a:p>
          <a:p>
            <a:endParaRPr lang="en-US" baseline="0" dirty="0" smtClean="0"/>
          </a:p>
          <a:p>
            <a:r>
              <a:rPr lang="en-US" baseline="0" dirty="0" smtClean="0"/>
              <a:t>Florida had $4 billion 3/31/2020 to about $1.1 billion 10/31</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22</a:t>
            </a:fld>
            <a:endParaRPr lang="en-US"/>
          </a:p>
        </p:txBody>
      </p:sp>
    </p:spTree>
    <p:extLst>
      <p:ext uri="{BB962C8B-B14F-4D97-AF65-F5344CB8AC3E}">
        <p14:creationId xmlns:p14="http://schemas.microsoft.com/office/powerpoint/2010/main" val="332350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written at least once a month since September 2015.  A great resource </a:t>
            </a:r>
            <a:r>
              <a:rPr lang="en-US" baseline="0" smtClean="0"/>
              <a:t>for payroll info.</a:t>
            </a:r>
            <a:endParaRPr lang="en-US"/>
          </a:p>
        </p:txBody>
      </p:sp>
      <p:sp>
        <p:nvSpPr>
          <p:cNvPr id="4" name="Slide Number Placeholder 3"/>
          <p:cNvSpPr>
            <a:spLocks noGrp="1"/>
          </p:cNvSpPr>
          <p:nvPr>
            <p:ph type="sldNum" sz="quarter" idx="10"/>
          </p:nvPr>
        </p:nvSpPr>
        <p:spPr/>
        <p:txBody>
          <a:bodyPr/>
          <a:lstStyle/>
          <a:p>
            <a:fld id="{47198CE4-C9F7-4371-8F15-03598F81EA09}" type="slidenum">
              <a:rPr lang="en-US" smtClean="0"/>
              <a:t>28</a:t>
            </a:fld>
            <a:endParaRPr lang="en-US"/>
          </a:p>
        </p:txBody>
      </p:sp>
    </p:spTree>
    <p:extLst>
      <p:ext uri="{BB962C8B-B14F-4D97-AF65-F5344CB8AC3E}">
        <p14:creationId xmlns:p14="http://schemas.microsoft.com/office/powerpoint/2010/main" val="203228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Presidents Executive</a:t>
            </a:r>
            <a:r>
              <a:rPr lang="en-US" baseline="0" dirty="0" smtClean="0"/>
              <a:t> Order</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4</a:t>
            </a:fld>
            <a:endParaRPr lang="en-US"/>
          </a:p>
        </p:txBody>
      </p:sp>
    </p:spTree>
    <p:extLst>
      <p:ext uri="{BB962C8B-B14F-4D97-AF65-F5344CB8AC3E}">
        <p14:creationId xmlns:p14="http://schemas.microsoft.com/office/powerpoint/2010/main" val="79841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 or employees or less.</a:t>
            </a:r>
          </a:p>
          <a:p>
            <a:r>
              <a:rPr lang="en-US" dirty="0" smtClean="0"/>
              <a:t>Mandatory to offer.</a:t>
            </a:r>
          </a:p>
          <a:p>
            <a:r>
              <a:rPr lang="en-US" dirty="0" smtClean="0"/>
              <a:t>Very</a:t>
            </a:r>
            <a:r>
              <a:rPr lang="en-US" baseline="0" dirty="0" smtClean="0"/>
              <a:t> few exemptions.</a:t>
            </a:r>
          </a:p>
          <a:p>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5</a:t>
            </a:fld>
            <a:endParaRPr lang="en-US"/>
          </a:p>
        </p:txBody>
      </p:sp>
    </p:spTree>
    <p:extLst>
      <p:ext uri="{BB962C8B-B14F-4D97-AF65-F5344CB8AC3E}">
        <p14:creationId xmlns:p14="http://schemas.microsoft.com/office/powerpoint/2010/main" val="274998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a:t>
            </a:r>
            <a:r>
              <a:rPr lang="en-US" baseline="0" dirty="0" smtClean="0"/>
              <a:t> passed late 2019</a:t>
            </a:r>
            <a:endParaRPr lang="en-US" dirty="0" smtClean="0"/>
          </a:p>
        </p:txBody>
      </p:sp>
      <p:sp>
        <p:nvSpPr>
          <p:cNvPr id="4" name="Slide Number Placeholder 3"/>
          <p:cNvSpPr>
            <a:spLocks noGrp="1"/>
          </p:cNvSpPr>
          <p:nvPr>
            <p:ph type="sldNum" sz="quarter" idx="10"/>
          </p:nvPr>
        </p:nvSpPr>
        <p:spPr/>
        <p:txBody>
          <a:bodyPr/>
          <a:lstStyle/>
          <a:p>
            <a:fld id="{47198CE4-C9F7-4371-8F15-03598F81EA09}" type="slidenum">
              <a:rPr lang="en-US" smtClean="0"/>
              <a:t>8</a:t>
            </a:fld>
            <a:endParaRPr lang="en-US"/>
          </a:p>
        </p:txBody>
      </p:sp>
    </p:spTree>
    <p:extLst>
      <p:ext uri="{BB962C8B-B14F-4D97-AF65-F5344CB8AC3E}">
        <p14:creationId xmlns:p14="http://schemas.microsoft.com/office/powerpoint/2010/main" val="177064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a:t>
            </a:r>
            <a:r>
              <a:rPr lang="en-US" baseline="0" dirty="0" smtClean="0"/>
              <a:t> vote passed 60/40</a:t>
            </a:r>
          </a:p>
          <a:p>
            <a:r>
              <a:rPr lang="en-US" baseline="0" dirty="0" smtClean="0"/>
              <a:t>1/1/2021 $8.65  9/30 $10.00  $1 each year after 9/30</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9</a:t>
            </a:fld>
            <a:endParaRPr lang="en-US"/>
          </a:p>
        </p:txBody>
      </p:sp>
    </p:spTree>
    <p:extLst>
      <p:ext uri="{BB962C8B-B14F-4D97-AF65-F5344CB8AC3E}">
        <p14:creationId xmlns:p14="http://schemas.microsoft.com/office/powerpoint/2010/main" val="191890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 to index starting 9/30/2027</a:t>
            </a:r>
          </a:p>
          <a:p>
            <a:r>
              <a:rPr lang="en-US" dirty="0" smtClean="0"/>
              <a:t>Keep an eye out for our blog on minimum wage changes.</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10</a:t>
            </a:fld>
            <a:endParaRPr lang="en-US"/>
          </a:p>
        </p:txBody>
      </p:sp>
    </p:spTree>
    <p:extLst>
      <p:ext uri="{BB962C8B-B14F-4D97-AF65-F5344CB8AC3E}">
        <p14:creationId xmlns:p14="http://schemas.microsoft.com/office/powerpoint/2010/main" val="224805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California $1,040</a:t>
            </a:r>
            <a:r>
              <a:rPr lang="en-US" baseline="0" dirty="0" smtClean="0"/>
              <a:t> per week for 26 or more employees or $960 per week for smaller.</a:t>
            </a:r>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11</a:t>
            </a:fld>
            <a:endParaRPr lang="en-US"/>
          </a:p>
        </p:txBody>
      </p:sp>
    </p:spTree>
    <p:extLst>
      <p:ext uri="{BB962C8B-B14F-4D97-AF65-F5344CB8AC3E}">
        <p14:creationId xmlns:p14="http://schemas.microsoft.com/office/powerpoint/2010/main" val="256921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we had dual tax tables</a:t>
            </a:r>
          </a:p>
          <a:p>
            <a:endParaRPr lang="en-US" dirty="0"/>
          </a:p>
        </p:txBody>
      </p:sp>
      <p:sp>
        <p:nvSpPr>
          <p:cNvPr id="4" name="Slide Number Placeholder 3"/>
          <p:cNvSpPr>
            <a:spLocks noGrp="1"/>
          </p:cNvSpPr>
          <p:nvPr>
            <p:ph type="sldNum" sz="quarter" idx="10"/>
          </p:nvPr>
        </p:nvSpPr>
        <p:spPr/>
        <p:txBody>
          <a:bodyPr/>
          <a:lstStyle/>
          <a:p>
            <a:fld id="{47198CE4-C9F7-4371-8F15-03598F81EA09}" type="slidenum">
              <a:rPr lang="en-US" smtClean="0"/>
              <a:t>13</a:t>
            </a:fld>
            <a:endParaRPr lang="en-US"/>
          </a:p>
        </p:txBody>
      </p:sp>
    </p:spTree>
    <p:extLst>
      <p:ext uri="{BB962C8B-B14F-4D97-AF65-F5344CB8AC3E}">
        <p14:creationId xmlns:p14="http://schemas.microsoft.com/office/powerpoint/2010/main" val="50957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was</a:t>
            </a:r>
            <a:r>
              <a:rPr lang="en-US" baseline="0" smtClean="0"/>
              <a:t> last used in 1982</a:t>
            </a:r>
            <a:endParaRPr lang="en-US"/>
          </a:p>
        </p:txBody>
      </p:sp>
      <p:sp>
        <p:nvSpPr>
          <p:cNvPr id="4" name="Slide Number Placeholder 3"/>
          <p:cNvSpPr>
            <a:spLocks noGrp="1"/>
          </p:cNvSpPr>
          <p:nvPr>
            <p:ph type="sldNum" sz="quarter" idx="10"/>
          </p:nvPr>
        </p:nvSpPr>
        <p:spPr/>
        <p:txBody>
          <a:bodyPr/>
          <a:lstStyle/>
          <a:p>
            <a:fld id="{47198CE4-C9F7-4371-8F15-03598F81EA09}" type="slidenum">
              <a:rPr lang="en-US" smtClean="0"/>
              <a:t>14</a:t>
            </a:fld>
            <a:endParaRPr lang="en-US"/>
          </a:p>
        </p:txBody>
      </p:sp>
    </p:spTree>
    <p:extLst>
      <p:ext uri="{BB962C8B-B14F-4D97-AF65-F5344CB8AC3E}">
        <p14:creationId xmlns:p14="http://schemas.microsoft.com/office/powerpoint/2010/main" val="373148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87CD953-580C-4C25-83A7-CA9253C84A47}" type="datetimeFigureOut">
              <a:rPr lang="en-US" smtClean="0"/>
              <a:t>11/17/2020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80DFDAC-838B-43A2-A695-DE8F00BCD4D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CD953-580C-4C25-83A7-CA9253C84A4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CD953-580C-4C25-83A7-CA9253C84A4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CD953-580C-4C25-83A7-CA9253C84A4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9"/>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7CD953-580C-4C25-83A7-CA9253C84A4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DFDAC-838B-43A2-A695-DE8F00BCD4D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7CD953-580C-4C25-83A7-CA9253C84A4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1"/>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885951"/>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7CD953-580C-4C25-83A7-CA9253C84A47}"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7CD953-580C-4C25-83A7-CA9253C84A47}"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D953-580C-4C25-83A7-CA9253C84A47}"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7CD953-580C-4C25-83A7-CA9253C84A4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DFDAC-838B-43A2-A695-DE8F00BCD4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7CD953-580C-4C25-83A7-CA9253C84A4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4"/>
            <a:ext cx="609600" cy="273844"/>
          </a:xfrm>
        </p:spPr>
        <p:txBody>
          <a:bodyPr/>
          <a:lstStyle/>
          <a:p>
            <a:fld id="{F80DFDAC-838B-43A2-A695-DE8F00BCD4D6}"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1"/>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7"/>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7CD953-580C-4C25-83A7-CA9253C84A47}" type="datetimeFigureOut">
              <a:rPr lang="en-US" smtClean="0"/>
              <a:t>11/17/2020</a:t>
            </a:fld>
            <a:endParaRPr lang="en-US"/>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0DFDAC-838B-43A2-A695-DE8F00BCD4D6}"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28700"/>
            <a:ext cx="7851648" cy="857250"/>
          </a:xfrm>
        </p:spPr>
        <p:txBody>
          <a:bodyPr/>
          <a:lstStyle/>
          <a:p>
            <a:r>
              <a:rPr lang="en-US" dirty="0" smtClean="0"/>
              <a:t>2021 Payroll Update</a:t>
            </a:r>
            <a:endParaRPr lang="en-US" dirty="0"/>
          </a:p>
        </p:txBody>
      </p:sp>
      <p:sp>
        <p:nvSpPr>
          <p:cNvPr id="3" name="Subtitle 2"/>
          <p:cNvSpPr>
            <a:spLocks noGrp="1"/>
          </p:cNvSpPr>
          <p:nvPr>
            <p:ph type="subTitle" idx="1"/>
          </p:nvPr>
        </p:nvSpPr>
        <p:spPr>
          <a:xfrm>
            <a:off x="457200" y="3657601"/>
            <a:ext cx="8007096" cy="1164102"/>
          </a:xfrm>
        </p:spPr>
        <p:txBody>
          <a:bodyPr>
            <a:normAutofit fontScale="92500" lnSpcReduction="10000"/>
          </a:bodyPr>
          <a:lstStyle/>
          <a:p>
            <a:r>
              <a:rPr lang="en-US" sz="3600" dirty="0" smtClean="0"/>
              <a:t>Romeo Chicco</a:t>
            </a:r>
          </a:p>
          <a:p>
            <a:r>
              <a:rPr lang="en-US" sz="3600" dirty="0" smtClean="0"/>
              <a:t>PayMaster</a:t>
            </a:r>
            <a:endParaRPr lang="en-US" sz="3600" dirty="0"/>
          </a:p>
        </p:txBody>
      </p:sp>
      <p:sp>
        <p:nvSpPr>
          <p:cNvPr id="6" name="Subtitle 2"/>
          <p:cNvSpPr txBox="1">
            <a:spLocks/>
          </p:cNvSpPr>
          <p:nvPr/>
        </p:nvSpPr>
        <p:spPr>
          <a:xfrm>
            <a:off x="228600" y="4514850"/>
            <a:ext cx="3048000" cy="571500"/>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900" dirty="0" smtClean="0"/>
              <a:t>These slides are for discussion purposes only.  Distribution only with permission from Romeo Chicco.</a:t>
            </a:r>
          </a:p>
          <a:p>
            <a:pPr algn="ctr"/>
            <a:endParaRPr lang="en-US" dirty="0"/>
          </a:p>
        </p:txBody>
      </p:sp>
      <p:pic>
        <p:nvPicPr>
          <p:cNvPr id="5122" name="Picture 2" descr="Happy New Year 2021 transparent png | free image by rawpixel.com / NingZk  V. | Happy new year wallpaper, Happy new year fireworks, Happy new year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59386">
            <a:off x="892681" y="835882"/>
            <a:ext cx="3215226" cy="321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38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Wage</a:t>
            </a:r>
            <a:endParaRPr lang="en-US" dirty="0"/>
          </a:p>
        </p:txBody>
      </p:sp>
      <p:sp>
        <p:nvSpPr>
          <p:cNvPr id="3" name="Content Placeholder 2"/>
          <p:cNvSpPr>
            <a:spLocks noGrp="1"/>
          </p:cNvSpPr>
          <p:nvPr>
            <p:ph idx="1"/>
          </p:nvPr>
        </p:nvSpPr>
        <p:spPr>
          <a:xfrm>
            <a:off x="457200" y="1451610"/>
            <a:ext cx="8229600" cy="3558540"/>
          </a:xfrm>
        </p:spPr>
        <p:txBody>
          <a:bodyPr>
            <a:normAutofit fontScale="92500" lnSpcReduction="10000"/>
          </a:bodyPr>
          <a:lstStyle/>
          <a:p>
            <a:r>
              <a:rPr lang="en-US" dirty="0" smtClean="0"/>
              <a:t>18 </a:t>
            </a:r>
            <a:r>
              <a:rPr lang="en-US" dirty="0"/>
              <a:t>states</a:t>
            </a:r>
            <a:r>
              <a:rPr lang="en-US" dirty="0" smtClean="0"/>
              <a:t>, plus the District of Columbia, </a:t>
            </a:r>
            <a:r>
              <a:rPr lang="en-US" dirty="0"/>
              <a:t>index their minimum wages to rise automatically with the cost of living. Alaska, Arizona, California, Colorado, Connecticut, Florida, Maine, Minnesota, Missouri, Montana, Nevada, New Jersey, New York, Ohio, Oregon, South Dakota, Vermont</a:t>
            </a:r>
            <a:r>
              <a:rPr lang="en-US" dirty="0" smtClean="0"/>
              <a:t>, </a:t>
            </a:r>
            <a:r>
              <a:rPr lang="en-US" dirty="0"/>
              <a:t>and Washington</a:t>
            </a:r>
            <a:endParaRPr lang="en-US" dirty="0" smtClean="0"/>
          </a:p>
          <a:p>
            <a:pPr fontAlgn="base"/>
            <a:r>
              <a:rPr lang="en-US" dirty="0" smtClean="0"/>
              <a:t>Over 20 states </a:t>
            </a:r>
            <a:r>
              <a:rPr lang="en-US" dirty="0"/>
              <a:t>have </a:t>
            </a:r>
            <a:r>
              <a:rPr lang="en-US" dirty="0" smtClean="0"/>
              <a:t>2021 </a:t>
            </a:r>
            <a:r>
              <a:rPr lang="en-US" dirty="0"/>
              <a:t>minimum </a:t>
            </a:r>
            <a:r>
              <a:rPr lang="en-US" dirty="0" smtClean="0"/>
              <a:t>wage increases so far.</a:t>
            </a:r>
          </a:p>
          <a:p>
            <a:pPr fontAlgn="base"/>
            <a:r>
              <a:rPr lang="en-US" dirty="0" smtClean="0"/>
              <a:t>Many localities </a:t>
            </a:r>
            <a:r>
              <a:rPr lang="en-US" dirty="0"/>
              <a:t>have adopted minimum wages above their state minimum wage</a:t>
            </a:r>
            <a:r>
              <a:rPr lang="en-US" dirty="0" smtClean="0"/>
              <a:t>. (CA, NY, WA)</a:t>
            </a:r>
            <a:r>
              <a:rPr lang="en-US" dirty="0"/>
              <a:t/>
            </a:r>
            <a:br>
              <a:rPr lang="en-US" dirty="0"/>
            </a:br>
            <a:endParaRPr lang="en-US" dirty="0"/>
          </a:p>
        </p:txBody>
      </p:sp>
    </p:spTree>
    <p:extLst>
      <p:ext uri="{BB962C8B-B14F-4D97-AF65-F5344CB8AC3E}">
        <p14:creationId xmlns:p14="http://schemas.microsoft.com/office/powerpoint/2010/main" val="390552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smtClean="0"/>
              <a:t>FLSA Exempt</a:t>
            </a:r>
            <a:endParaRPr lang="en-US" dirty="0"/>
          </a:p>
        </p:txBody>
      </p:sp>
      <p:sp>
        <p:nvSpPr>
          <p:cNvPr id="3" name="Content Placeholder 2"/>
          <p:cNvSpPr>
            <a:spLocks noGrp="1"/>
          </p:cNvSpPr>
          <p:nvPr>
            <p:ph idx="1"/>
          </p:nvPr>
        </p:nvSpPr>
        <p:spPr>
          <a:xfrm>
            <a:off x="457200" y="1200150"/>
            <a:ext cx="8229600" cy="3962400"/>
          </a:xfrm>
        </p:spPr>
        <p:txBody>
          <a:bodyPr>
            <a:normAutofit fontScale="70000" lnSpcReduction="20000"/>
          </a:bodyPr>
          <a:lstStyle/>
          <a:p>
            <a:r>
              <a:rPr lang="en-US" dirty="0"/>
              <a:t>Salary test - $684 </a:t>
            </a:r>
            <a:r>
              <a:rPr lang="en-US" dirty="0" smtClean="0"/>
              <a:t>week (</a:t>
            </a:r>
            <a:r>
              <a:rPr lang="en-US" dirty="0"/>
              <a:t>up from $</a:t>
            </a:r>
            <a:r>
              <a:rPr lang="en-US" dirty="0" smtClean="0"/>
              <a:t>455, effective 1/1/2020)</a:t>
            </a:r>
            <a:endParaRPr lang="en-US" dirty="0"/>
          </a:p>
          <a:p>
            <a:r>
              <a:rPr lang="en-US" dirty="0" smtClean="0"/>
              <a:t>Highly </a:t>
            </a:r>
            <a:r>
              <a:rPr lang="en-US" dirty="0"/>
              <a:t>compensated $</a:t>
            </a:r>
            <a:r>
              <a:rPr lang="en-US" dirty="0" smtClean="0"/>
              <a:t>107,432</a:t>
            </a:r>
          </a:p>
          <a:p>
            <a:r>
              <a:rPr lang="en-US" dirty="0" smtClean="0"/>
              <a:t>No </a:t>
            </a:r>
            <a:r>
              <a:rPr lang="en-US" dirty="0"/>
              <a:t>changes to Duties </a:t>
            </a:r>
            <a:r>
              <a:rPr lang="en-US" dirty="0" smtClean="0"/>
              <a:t>Test</a:t>
            </a:r>
          </a:p>
          <a:p>
            <a:pPr lvl="1"/>
            <a:r>
              <a:rPr lang="en-US" dirty="0" smtClean="0"/>
              <a:t>Executive</a:t>
            </a:r>
          </a:p>
          <a:p>
            <a:pPr lvl="1"/>
            <a:r>
              <a:rPr lang="en-US" dirty="0" smtClean="0"/>
              <a:t>Administrative</a:t>
            </a:r>
          </a:p>
          <a:p>
            <a:pPr lvl="1"/>
            <a:r>
              <a:rPr lang="en-US" dirty="0" smtClean="0"/>
              <a:t>Professional</a:t>
            </a:r>
          </a:p>
          <a:p>
            <a:pPr lvl="1"/>
            <a:r>
              <a:rPr lang="en-US" dirty="0" smtClean="0"/>
              <a:t>Teachers </a:t>
            </a:r>
            <a:r>
              <a:rPr lang="en-US" dirty="0"/>
              <a:t>&amp; Law &amp; </a:t>
            </a:r>
            <a:r>
              <a:rPr lang="en-US" dirty="0" smtClean="0"/>
              <a:t>Medicine</a:t>
            </a:r>
          </a:p>
          <a:p>
            <a:pPr lvl="1"/>
            <a:r>
              <a:rPr lang="en-US" dirty="0" smtClean="0"/>
              <a:t>Highly compensated</a:t>
            </a:r>
          </a:p>
          <a:p>
            <a:pPr lvl="1"/>
            <a:r>
              <a:rPr lang="en-US" dirty="0" smtClean="0"/>
              <a:t>Computer professionals</a:t>
            </a:r>
          </a:p>
          <a:p>
            <a:pPr lvl="1"/>
            <a:r>
              <a:rPr lang="en-US" dirty="0" smtClean="0"/>
              <a:t>US territories</a:t>
            </a:r>
          </a:p>
          <a:p>
            <a:pPr lvl="1"/>
            <a:r>
              <a:rPr lang="en-US" dirty="0" smtClean="0"/>
              <a:t>Motion </a:t>
            </a:r>
            <a:r>
              <a:rPr lang="en-US" dirty="0"/>
              <a:t>picture </a:t>
            </a:r>
            <a:r>
              <a:rPr lang="en-US" dirty="0" smtClean="0"/>
              <a:t>industry</a:t>
            </a:r>
          </a:p>
          <a:p>
            <a:r>
              <a:rPr lang="en-US" dirty="0" smtClean="0"/>
              <a:t>State rules</a:t>
            </a:r>
            <a:endParaRPr lang="en-US" dirty="0"/>
          </a:p>
          <a:p>
            <a:r>
              <a:rPr lang="en-US" dirty="0" smtClean="0"/>
              <a:t>States </a:t>
            </a:r>
            <a:r>
              <a:rPr lang="en-US" dirty="0"/>
              <a:t>that have exempt $ higher than federal including the new threshold – Must use state rules if more favorable to employee: California, Maine, and New York</a:t>
            </a:r>
          </a:p>
        </p:txBody>
      </p:sp>
    </p:spTree>
    <p:extLst>
      <p:ext uri="{BB962C8B-B14F-4D97-AF65-F5344CB8AC3E}">
        <p14:creationId xmlns:p14="http://schemas.microsoft.com/office/powerpoint/2010/main" val="3874949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038350"/>
            <a:ext cx="76200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Forms</a:t>
            </a:r>
            <a:endParaRPr lang="en-US" dirty="0"/>
          </a:p>
        </p:txBody>
      </p:sp>
    </p:spTree>
    <p:extLst>
      <p:ext uri="{BB962C8B-B14F-4D97-AF65-F5344CB8AC3E}">
        <p14:creationId xmlns:p14="http://schemas.microsoft.com/office/powerpoint/2010/main" val="3715813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smtClean="0"/>
              <a:t>2021 W-4</a:t>
            </a:r>
            <a:endParaRPr lang="en-US" dirty="0"/>
          </a:p>
        </p:txBody>
      </p:sp>
      <p:sp>
        <p:nvSpPr>
          <p:cNvPr id="3" name="Content Placeholder 2"/>
          <p:cNvSpPr>
            <a:spLocks noGrp="1"/>
          </p:cNvSpPr>
          <p:nvPr>
            <p:ph idx="1"/>
          </p:nvPr>
        </p:nvSpPr>
        <p:spPr>
          <a:xfrm>
            <a:off x="457200" y="1257300"/>
            <a:ext cx="8229600" cy="3771900"/>
          </a:xfrm>
        </p:spPr>
        <p:txBody>
          <a:bodyPr>
            <a:normAutofit fontScale="92500"/>
          </a:bodyPr>
          <a:lstStyle/>
          <a:p>
            <a:r>
              <a:rPr lang="en-US" dirty="0" smtClean="0"/>
              <a:t>New form, but don’t panic.  Practically same as this year</a:t>
            </a:r>
            <a:r>
              <a:rPr lang="en-US" dirty="0"/>
              <a:t> </a:t>
            </a:r>
            <a:r>
              <a:rPr lang="en-US" dirty="0" smtClean="0"/>
              <a:t>except for tax tables</a:t>
            </a:r>
          </a:p>
          <a:p>
            <a:r>
              <a:rPr lang="en-US" dirty="0" smtClean="0"/>
              <a:t>The pre-2020 W-4 withholding tables are </a:t>
            </a:r>
            <a:r>
              <a:rPr lang="en-US" b="1" dirty="0" smtClean="0"/>
              <a:t>gone</a:t>
            </a:r>
            <a:r>
              <a:rPr lang="en-US" dirty="0" smtClean="0"/>
              <a:t> on 1/1/2021</a:t>
            </a:r>
          </a:p>
          <a:p>
            <a:r>
              <a:rPr lang="en-US" dirty="0" smtClean="0"/>
              <a:t>All employees need to be on the new W-4 form 2020 or 2021 before their first check of the new year.</a:t>
            </a:r>
          </a:p>
          <a:p>
            <a:r>
              <a:rPr lang="en-US" dirty="0" smtClean="0"/>
              <a:t>Otherwise their withholding should be Single and no reductions</a:t>
            </a:r>
            <a:r>
              <a:rPr lang="en-US" dirty="0" smtClean="0"/>
              <a:t>. * </a:t>
            </a:r>
            <a:r>
              <a:rPr lang="en-US" sz="1500" dirty="0" smtClean="0"/>
              <a:t>IRS has published that they will produce a ‘bridge’ table for 2021 withholding.</a:t>
            </a:r>
            <a:endParaRPr lang="en-US" dirty="0" smtClean="0"/>
          </a:p>
          <a:p>
            <a:r>
              <a:rPr lang="en-US" dirty="0" smtClean="0"/>
              <a:t>IRS encourages paycheck checkup</a:t>
            </a:r>
            <a:endParaRPr lang="en-US" dirty="0"/>
          </a:p>
          <a:p>
            <a:pPr lvl="1"/>
            <a:r>
              <a:rPr lang="en-US" dirty="0"/>
              <a:t>https://www.irs.gov/paycheck-checkup</a:t>
            </a:r>
          </a:p>
        </p:txBody>
      </p:sp>
    </p:spTree>
    <p:extLst>
      <p:ext uri="{BB962C8B-B14F-4D97-AF65-F5344CB8AC3E}">
        <p14:creationId xmlns:p14="http://schemas.microsoft.com/office/powerpoint/2010/main" val="345542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smtClean="0"/>
              <a:t>New 1099-NEC</a:t>
            </a:r>
            <a:endParaRPr lang="en-US" dirty="0"/>
          </a:p>
        </p:txBody>
      </p:sp>
      <p:sp>
        <p:nvSpPr>
          <p:cNvPr id="3" name="Content Placeholder 2"/>
          <p:cNvSpPr>
            <a:spLocks noGrp="1"/>
          </p:cNvSpPr>
          <p:nvPr>
            <p:ph idx="1"/>
          </p:nvPr>
        </p:nvSpPr>
        <p:spPr>
          <a:xfrm>
            <a:off x="457200" y="1047750"/>
            <a:ext cx="8229600" cy="3291840"/>
          </a:xfrm>
        </p:spPr>
        <p:txBody>
          <a:bodyPr/>
          <a:lstStyle/>
          <a:p>
            <a:pPr marL="0" indent="0">
              <a:buNone/>
            </a:pPr>
            <a:r>
              <a:rPr lang="en-US" dirty="0" smtClean="0"/>
              <a:t>For tax year 2020</a:t>
            </a:r>
          </a:p>
          <a:p>
            <a:pPr marL="0" indent="0">
              <a:buNone/>
            </a:pPr>
            <a:r>
              <a:rPr lang="en-US" dirty="0" smtClean="0"/>
              <a:t>Non Employee Compensation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90" y="1962150"/>
            <a:ext cx="5891213" cy="297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63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SSN</a:t>
            </a:r>
            <a:endParaRPr lang="en-US" dirty="0"/>
          </a:p>
        </p:txBody>
      </p:sp>
      <p:sp>
        <p:nvSpPr>
          <p:cNvPr id="3" name="Content Placeholder 2"/>
          <p:cNvSpPr>
            <a:spLocks noGrp="1"/>
          </p:cNvSpPr>
          <p:nvPr>
            <p:ph idx="1"/>
          </p:nvPr>
        </p:nvSpPr>
        <p:spPr/>
        <p:txBody>
          <a:bodyPr/>
          <a:lstStyle/>
          <a:p>
            <a:r>
              <a:rPr lang="en-US" sz="2800" dirty="0" smtClean="0"/>
              <a:t>PATH Act of 2015</a:t>
            </a:r>
          </a:p>
          <a:p>
            <a:r>
              <a:rPr lang="en-US" dirty="0" smtClean="0"/>
              <a:t>To aid in the protection of employee identity theft</a:t>
            </a:r>
          </a:p>
          <a:p>
            <a:r>
              <a:rPr lang="en-US" dirty="0" smtClean="0"/>
              <a:t>Truncate SSN on the employee’s copy of the Form W-2</a:t>
            </a:r>
          </a:p>
          <a:p>
            <a:pPr marL="0" indent="0">
              <a:buNone/>
            </a:pPr>
            <a:r>
              <a:rPr lang="en-US" dirty="0" smtClean="0"/>
              <a:t>     ***-**-1234  or xxx-xx-1234</a:t>
            </a:r>
          </a:p>
          <a:p>
            <a:r>
              <a:rPr lang="en-US" dirty="0" smtClean="0"/>
              <a:t>Optional for employers starting in 2021 (2020 Form)</a:t>
            </a:r>
          </a:p>
          <a:p>
            <a:r>
              <a:rPr lang="en-US" dirty="0" smtClean="0"/>
              <a:t>States?</a:t>
            </a:r>
            <a:endParaRPr lang="en-US" dirty="0"/>
          </a:p>
        </p:txBody>
      </p:sp>
    </p:spTree>
    <p:extLst>
      <p:ext uri="{BB962C8B-B14F-4D97-AF65-F5344CB8AC3E}">
        <p14:creationId xmlns:p14="http://schemas.microsoft.com/office/powerpoint/2010/main" val="1929560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smtClean="0"/>
              <a:t>Missing or Incorrect SSN</a:t>
            </a:r>
            <a:endParaRPr lang="en-US" dirty="0"/>
          </a:p>
        </p:txBody>
      </p:sp>
      <p:sp>
        <p:nvSpPr>
          <p:cNvPr id="3" name="Content Placeholder 2"/>
          <p:cNvSpPr>
            <a:spLocks noGrp="1"/>
          </p:cNvSpPr>
          <p:nvPr>
            <p:ph idx="1"/>
          </p:nvPr>
        </p:nvSpPr>
        <p:spPr>
          <a:xfrm>
            <a:off x="457200" y="1257300"/>
            <a:ext cx="8229600" cy="3600450"/>
          </a:xfrm>
        </p:spPr>
        <p:txBody>
          <a:bodyPr>
            <a:normAutofit fontScale="92500" lnSpcReduction="10000"/>
          </a:bodyPr>
          <a:lstStyle/>
          <a:p>
            <a:pPr marL="0" indent="0">
              <a:buNone/>
            </a:pPr>
            <a:r>
              <a:rPr lang="en-US" dirty="0" smtClean="0"/>
              <a:t>IRS updates establishing reasonable cause</a:t>
            </a:r>
          </a:p>
          <a:p>
            <a:r>
              <a:rPr lang="en-US" dirty="0"/>
              <a:t>To support that the failure to include a correct TIN was due to reasonable cause and not willful neglect, filers must establish that they “acted in a responsible manner” both before and after the failure occurred and that: (a) there were significant mitigating factors (for example, an established history of filing information returns with correct TINs), or (b) the failure was due to events beyond the filer's control (for example, actions of the payee or any other person). </a:t>
            </a:r>
          </a:p>
        </p:txBody>
      </p:sp>
    </p:spTree>
    <p:extLst>
      <p:ext uri="{BB962C8B-B14F-4D97-AF65-F5344CB8AC3E}">
        <p14:creationId xmlns:p14="http://schemas.microsoft.com/office/powerpoint/2010/main" val="3278094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686800" cy="857250"/>
          </a:xfrm>
        </p:spPr>
        <p:txBody>
          <a:bodyPr>
            <a:normAutofit/>
          </a:bodyPr>
          <a:lstStyle/>
          <a:p>
            <a:r>
              <a:rPr lang="en-US" dirty="0" smtClean="0"/>
              <a:t>Taxpayer </a:t>
            </a:r>
            <a:r>
              <a:rPr lang="en-US" dirty="0"/>
              <a:t>First Act (HR </a:t>
            </a:r>
            <a:r>
              <a:rPr lang="en-US" dirty="0" smtClean="0"/>
              <a:t>3151)</a:t>
            </a:r>
            <a:endParaRPr lang="en-US" dirty="0"/>
          </a:p>
        </p:txBody>
      </p:sp>
      <p:sp>
        <p:nvSpPr>
          <p:cNvPr id="3" name="Content Placeholder 2"/>
          <p:cNvSpPr>
            <a:spLocks noGrp="1"/>
          </p:cNvSpPr>
          <p:nvPr>
            <p:ph idx="1"/>
          </p:nvPr>
        </p:nvSpPr>
        <p:spPr>
          <a:xfrm>
            <a:off x="381000" y="1642110"/>
            <a:ext cx="8229600" cy="3291840"/>
          </a:xfrm>
        </p:spPr>
        <p:txBody>
          <a:bodyPr/>
          <a:lstStyle/>
          <a:p>
            <a:pPr marL="0" indent="0">
              <a:buNone/>
            </a:pPr>
            <a:r>
              <a:rPr lang="en-US" dirty="0" smtClean="0"/>
              <a:t>Lowers </a:t>
            </a:r>
            <a:r>
              <a:rPr lang="en-US" dirty="0"/>
              <a:t>the threshold for mandatory electronic filing of certain information statements (e.g. Forms W-2 and 1099) to the federal government. The current threshold for mandatory electronic filing is 250 statements of any one kind. The threshold drops to 100 statements for tax year 2021 (filed in 2022) and drops again to 10 statements for tax year 2022 (filed in 2023) and subsequent years.</a:t>
            </a:r>
          </a:p>
        </p:txBody>
      </p:sp>
    </p:spTree>
    <p:extLst>
      <p:ext uri="{BB962C8B-B14F-4D97-AF65-F5344CB8AC3E}">
        <p14:creationId xmlns:p14="http://schemas.microsoft.com/office/powerpoint/2010/main" val="3056272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038350"/>
            <a:ext cx="76200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Taxes</a:t>
            </a:r>
            <a:endParaRPr lang="en-US" dirty="0"/>
          </a:p>
        </p:txBody>
      </p:sp>
    </p:spTree>
    <p:extLst>
      <p:ext uri="{BB962C8B-B14F-4D97-AF65-F5344CB8AC3E}">
        <p14:creationId xmlns:p14="http://schemas.microsoft.com/office/powerpoint/2010/main" val="177700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Teleworking employee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 - withholding requirements for businesses will not change based on an employee who is temporarily teleworking within Alabama due to COVID-19. ADOR will not consider temporary changes in an employee's physical work location during periods in which temporary telework </a:t>
            </a:r>
            <a:r>
              <a:rPr lang="en-US" dirty="0" smtClean="0"/>
              <a:t>required</a:t>
            </a:r>
            <a:endParaRPr lang="en-US" dirty="0"/>
          </a:p>
          <a:p>
            <a:r>
              <a:rPr lang="en-US" dirty="0" smtClean="0"/>
              <a:t>OH </a:t>
            </a:r>
            <a:r>
              <a:rPr lang="en-US" dirty="0"/>
              <a:t>- , during the state emergency as declared on March 9, 2020 and 30 days after the conclusion of the emergency, any day which an employee performs work at a location, including the employee's home, due to the state of emergency will be considered to be a day performing personal services at the employee's principal place of work</a:t>
            </a:r>
          </a:p>
        </p:txBody>
      </p:sp>
    </p:spTree>
    <p:extLst>
      <p:ext uri="{BB962C8B-B14F-4D97-AF65-F5344CB8AC3E}">
        <p14:creationId xmlns:p14="http://schemas.microsoft.com/office/powerpoint/2010/main" val="633867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8350"/>
            <a:ext cx="7620000" cy="857250"/>
          </a:xfrm>
        </p:spPr>
        <p:txBody>
          <a:bodyPr/>
          <a:lstStyle/>
          <a:p>
            <a:pPr algn="ctr"/>
            <a:r>
              <a:rPr lang="en-US" dirty="0" smtClean="0"/>
              <a:t>COVID-19</a:t>
            </a:r>
            <a:endParaRPr lang="en-US" dirty="0"/>
          </a:p>
        </p:txBody>
      </p:sp>
    </p:spTree>
    <p:extLst>
      <p:ext uri="{BB962C8B-B14F-4D97-AF65-F5344CB8AC3E}">
        <p14:creationId xmlns:p14="http://schemas.microsoft.com/office/powerpoint/2010/main" val="1099326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a:t>
            </a:r>
            <a:endParaRPr lang="en-US" dirty="0"/>
          </a:p>
        </p:txBody>
      </p:sp>
      <p:sp>
        <p:nvSpPr>
          <p:cNvPr id="3" name="Content Placeholder 2"/>
          <p:cNvSpPr>
            <a:spLocks noGrp="1"/>
          </p:cNvSpPr>
          <p:nvPr>
            <p:ph idx="1"/>
          </p:nvPr>
        </p:nvSpPr>
        <p:spPr/>
        <p:txBody>
          <a:bodyPr/>
          <a:lstStyle/>
          <a:p>
            <a:r>
              <a:rPr lang="en-US" dirty="0" smtClean="0"/>
              <a:t>SUI Taxable Wage Base Increases</a:t>
            </a:r>
          </a:p>
          <a:p>
            <a:pPr lvl="1"/>
            <a:r>
              <a:rPr lang="en-US" dirty="0" smtClean="0"/>
              <a:t>NJ 35,300 to 36,200</a:t>
            </a:r>
          </a:p>
          <a:p>
            <a:pPr lvl="1"/>
            <a:r>
              <a:rPr lang="en-US" dirty="0" smtClean="0"/>
              <a:t>WA 52,700 to 56,500</a:t>
            </a:r>
          </a:p>
          <a:p>
            <a:pPr lvl="1"/>
            <a:r>
              <a:rPr lang="en-US" dirty="0" smtClean="0"/>
              <a:t>NV32,500 to 33,400</a:t>
            </a:r>
          </a:p>
          <a:p>
            <a:pPr lvl="1"/>
            <a:r>
              <a:rPr lang="en-US" dirty="0" smtClean="0"/>
              <a:t>CO 13,600 to 17,000</a:t>
            </a:r>
          </a:p>
          <a:p>
            <a:pPr lvl="1"/>
            <a:r>
              <a:rPr lang="en-US" dirty="0" smtClean="0"/>
              <a:t>IA 31,600 to 32,400</a:t>
            </a:r>
          </a:p>
          <a:p>
            <a:pPr lvl="1"/>
            <a:endParaRPr lang="en-US" dirty="0"/>
          </a:p>
        </p:txBody>
      </p:sp>
    </p:spTree>
    <p:extLst>
      <p:ext uri="{BB962C8B-B14F-4D97-AF65-F5344CB8AC3E}">
        <p14:creationId xmlns:p14="http://schemas.microsoft.com/office/powerpoint/2010/main" val="2094217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26213"/>
            <a:ext cx="3279071" cy="431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152400" y="819150"/>
            <a:ext cx="5029200" cy="4343400"/>
          </a:xfrm>
        </p:spPr>
        <p:txBody>
          <a:bodyPr>
            <a:normAutofit fontScale="92500" lnSpcReduction="20000"/>
          </a:bodyPr>
          <a:lstStyle/>
          <a:p>
            <a:r>
              <a:rPr lang="en-US" dirty="0" smtClean="0"/>
              <a:t>Outstanding balance the states have borrowed from the Federal Unemployment Trust Fund in order to pay unemployment benefits</a:t>
            </a:r>
          </a:p>
          <a:p>
            <a:r>
              <a:rPr lang="en-US" dirty="0" smtClean="0"/>
              <a:t>Balance as of October 28, 2020</a:t>
            </a:r>
          </a:p>
          <a:p>
            <a:r>
              <a:rPr lang="en-US" dirty="0" smtClean="0"/>
              <a:t>Repayment in full by Nov 10 following the second consecutive Jan 1</a:t>
            </a:r>
          </a:p>
          <a:p>
            <a:r>
              <a:rPr lang="en-US" dirty="0" smtClean="0"/>
              <a:t>FUI rate is 6.0%, with credit of 5.4%, thus net rate of 0.6%</a:t>
            </a:r>
          </a:p>
          <a:p>
            <a:r>
              <a:rPr lang="en-US" dirty="0" smtClean="0"/>
              <a:t>0.3% credit lost for each year balance is outstanding</a:t>
            </a:r>
          </a:p>
          <a:p>
            <a:endParaRPr lang="en-US" dirty="0" smtClean="0"/>
          </a:p>
          <a:p>
            <a:pPr lvl="1"/>
            <a:endParaRPr lang="en-US" dirty="0"/>
          </a:p>
        </p:txBody>
      </p:sp>
    </p:spTree>
    <p:extLst>
      <p:ext uri="{BB962C8B-B14F-4D97-AF65-F5344CB8AC3E}">
        <p14:creationId xmlns:p14="http://schemas.microsoft.com/office/powerpoint/2010/main" val="574944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1026394"/>
            <a:ext cx="8986421" cy="400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8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038350"/>
            <a:ext cx="76200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Other</a:t>
            </a:r>
            <a:endParaRPr lang="en-US" dirty="0"/>
          </a:p>
        </p:txBody>
      </p:sp>
    </p:spTree>
    <p:extLst>
      <p:ext uri="{BB962C8B-B14F-4D97-AF65-F5344CB8AC3E}">
        <p14:creationId xmlns:p14="http://schemas.microsoft.com/office/powerpoint/2010/main" val="2020253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857250"/>
          </a:xfrm>
        </p:spPr>
        <p:txBody>
          <a:bodyPr/>
          <a:lstStyle/>
          <a:p>
            <a:r>
              <a:rPr lang="en-US" dirty="0" smtClean="0"/>
              <a:t>Mandatory Sick Leave</a:t>
            </a:r>
            <a:endParaRPr lang="en-US" dirty="0"/>
          </a:p>
        </p:txBody>
      </p:sp>
      <p:sp>
        <p:nvSpPr>
          <p:cNvPr id="3" name="Content Placeholder 2"/>
          <p:cNvSpPr>
            <a:spLocks noGrp="1"/>
          </p:cNvSpPr>
          <p:nvPr>
            <p:ph idx="1"/>
          </p:nvPr>
        </p:nvSpPr>
        <p:spPr>
          <a:xfrm>
            <a:off x="304800" y="1276350"/>
            <a:ext cx="8534400" cy="3733800"/>
          </a:xfrm>
        </p:spPr>
        <p:txBody>
          <a:bodyPr>
            <a:normAutofit/>
          </a:bodyPr>
          <a:lstStyle/>
          <a:p>
            <a:pPr marL="0" indent="0">
              <a:buNone/>
            </a:pPr>
            <a:r>
              <a:rPr lang="en-US" dirty="0" smtClean="0"/>
              <a:t>14 states have enacted laws to require paid sick leave with others pending.</a:t>
            </a:r>
          </a:p>
          <a:p>
            <a:r>
              <a:rPr lang="en-US" dirty="0" smtClean="0"/>
              <a:t>Nevada </a:t>
            </a:r>
            <a:r>
              <a:rPr lang="en-US" sz="1600" dirty="0"/>
              <a:t>(</a:t>
            </a:r>
            <a:r>
              <a:rPr lang="en-US" sz="1600" dirty="0" smtClean="0"/>
              <a:t>1/1/2020)</a:t>
            </a:r>
            <a:r>
              <a:rPr lang="en-US" sz="2800" dirty="0" smtClean="0"/>
              <a:t> </a:t>
            </a:r>
            <a:r>
              <a:rPr lang="en-US" dirty="0"/>
              <a:t>– </a:t>
            </a:r>
            <a:r>
              <a:rPr lang="en-US" dirty="0" smtClean="0"/>
              <a:t>.01923 hour per hour worked, companies with 50 or more employees </a:t>
            </a:r>
          </a:p>
          <a:p>
            <a:r>
              <a:rPr lang="en-US" dirty="0" smtClean="0"/>
              <a:t>Maine </a:t>
            </a:r>
            <a:r>
              <a:rPr lang="en-US" sz="1600" dirty="0" smtClean="0"/>
              <a:t>(1/1/2021</a:t>
            </a:r>
            <a:r>
              <a:rPr lang="en-US" sz="1600" dirty="0"/>
              <a:t>) </a:t>
            </a:r>
            <a:r>
              <a:rPr lang="en-US" dirty="0"/>
              <a:t>– </a:t>
            </a:r>
            <a:r>
              <a:rPr lang="en-US" dirty="0" smtClean="0"/>
              <a:t>1 hour for 40 hours worked, max 40 per year, companies with 10 or more employees</a:t>
            </a:r>
          </a:p>
          <a:p>
            <a:r>
              <a:rPr lang="en-US" dirty="0" smtClean="0"/>
              <a:t>Pittsburgh </a:t>
            </a:r>
            <a:r>
              <a:rPr lang="en-US" sz="1600" dirty="0" smtClean="0"/>
              <a:t>(3/15/2021) </a:t>
            </a:r>
            <a:r>
              <a:rPr lang="en-US" dirty="0" smtClean="0"/>
              <a:t>– 5 days (large)/3 days (small) per year</a:t>
            </a:r>
          </a:p>
          <a:p>
            <a:pPr marL="0" indent="0">
              <a:buNone/>
            </a:pPr>
            <a:endParaRPr lang="en-US" dirty="0"/>
          </a:p>
        </p:txBody>
      </p:sp>
    </p:spTree>
    <p:extLst>
      <p:ext uri="{BB962C8B-B14F-4D97-AF65-F5344CB8AC3E}">
        <p14:creationId xmlns:p14="http://schemas.microsoft.com/office/powerpoint/2010/main" val="56282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7750"/>
            <a:ext cx="8229600" cy="857250"/>
          </a:xfrm>
        </p:spPr>
        <p:txBody>
          <a:bodyPr>
            <a:normAutofit fontScale="90000"/>
          </a:bodyPr>
          <a:lstStyle/>
          <a:p>
            <a:r>
              <a:rPr lang="en-US" dirty="0"/>
              <a:t>California—Paid Family Leave Extended </a:t>
            </a:r>
            <a:r>
              <a:rPr lang="en-US" dirty="0" smtClean="0"/>
              <a:t>From 6 to 8 Weeks</a:t>
            </a:r>
            <a:endParaRPr lang="en-US" dirty="0"/>
          </a:p>
        </p:txBody>
      </p:sp>
      <p:sp>
        <p:nvSpPr>
          <p:cNvPr id="3" name="Content Placeholder 2"/>
          <p:cNvSpPr>
            <a:spLocks noGrp="1"/>
          </p:cNvSpPr>
          <p:nvPr>
            <p:ph idx="1"/>
          </p:nvPr>
        </p:nvSpPr>
        <p:spPr>
          <a:xfrm>
            <a:off x="609600" y="2095500"/>
            <a:ext cx="8229600" cy="2457450"/>
          </a:xfrm>
        </p:spPr>
        <p:txBody>
          <a:bodyPr>
            <a:normAutofit fontScale="92500" lnSpcReduction="10000"/>
          </a:bodyPr>
          <a:lstStyle/>
          <a:p>
            <a:pPr marL="0" indent="0">
              <a:buNone/>
            </a:pPr>
            <a:r>
              <a:rPr lang="en-US" dirty="0"/>
              <a:t>The California paid family leave (PFL) law provides workers with partial pay each year while taking time off from work to bond with a newborn baby, or newly adopted or foster child, or to care for a seriously ill parent, child, spouse, or registered domestic partner. Through June 30, 2020, the maximum PFL each year is six weeks. Effective </a:t>
            </a:r>
            <a:r>
              <a:rPr lang="en-US" b="1" dirty="0"/>
              <a:t>July 1, 2020</a:t>
            </a:r>
            <a:r>
              <a:rPr lang="en-US" dirty="0"/>
              <a:t>, the maximum annual PFL will be eight weeks [L. 2019, S83].</a:t>
            </a:r>
          </a:p>
        </p:txBody>
      </p:sp>
    </p:spTree>
    <p:extLst>
      <p:ext uri="{BB962C8B-B14F-4D97-AF65-F5344CB8AC3E}">
        <p14:creationId xmlns:p14="http://schemas.microsoft.com/office/powerpoint/2010/main" val="3865702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California—Paid Family Leave</a:t>
            </a:r>
          </a:p>
        </p:txBody>
      </p:sp>
      <p:sp>
        <p:nvSpPr>
          <p:cNvPr id="3" name="Content Placeholder 2"/>
          <p:cNvSpPr>
            <a:spLocks noGrp="1"/>
          </p:cNvSpPr>
          <p:nvPr>
            <p:ph idx="1"/>
          </p:nvPr>
        </p:nvSpPr>
        <p:spPr/>
        <p:txBody>
          <a:bodyPr/>
          <a:lstStyle/>
          <a:p>
            <a:pPr marL="0" indent="0">
              <a:buNone/>
            </a:pPr>
            <a:r>
              <a:rPr lang="en-US" dirty="0"/>
              <a:t>Beginning January 1, 2021, PFL will expand by adding a new claim type called Military Assist. </a:t>
            </a:r>
            <a:endParaRPr lang="en-US" dirty="0" smtClean="0"/>
          </a:p>
          <a:p>
            <a:pPr marL="0" indent="0">
              <a:buNone/>
            </a:pPr>
            <a:endParaRPr lang="en-US" dirty="0"/>
          </a:p>
          <a:p>
            <a:pPr marL="0" indent="0">
              <a:buNone/>
            </a:pPr>
            <a:r>
              <a:rPr lang="en-US" dirty="0" smtClean="0"/>
              <a:t>Available </a:t>
            </a:r>
            <a:r>
              <a:rPr lang="en-US" dirty="0"/>
              <a:t>to eligible Californians who need time off work to participate in a qualifying event because of the military deployment of their spouse, registered domestic partner, parent, or child to a foreign country.</a:t>
            </a:r>
          </a:p>
        </p:txBody>
      </p:sp>
    </p:spTree>
    <p:extLst>
      <p:ext uri="{BB962C8B-B14F-4D97-AF65-F5344CB8AC3E}">
        <p14:creationId xmlns:p14="http://schemas.microsoft.com/office/powerpoint/2010/main" val="1456753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42950"/>
            <a:ext cx="9215343"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351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3754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285750"/>
            <a:ext cx="396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81200" y="209550"/>
            <a:ext cx="2367956" cy="369332"/>
          </a:xfrm>
          <a:prstGeom prst="rect">
            <a:avLst/>
          </a:prstGeom>
          <a:noFill/>
        </p:spPr>
        <p:txBody>
          <a:bodyPr wrap="none" rtlCol="0">
            <a:spAutoFit/>
          </a:bodyPr>
          <a:lstStyle/>
          <a:p>
            <a:r>
              <a:rPr lang="en-US" b="1" dirty="0" smtClean="0"/>
              <a:t>blog.paymaster.com</a:t>
            </a:r>
            <a:endParaRPr lang="en-US" b="1" dirty="0"/>
          </a:p>
        </p:txBody>
      </p:sp>
    </p:spTree>
    <p:extLst>
      <p:ext uri="{BB962C8B-B14F-4D97-AF65-F5344CB8AC3E}">
        <p14:creationId xmlns:p14="http://schemas.microsoft.com/office/powerpoint/2010/main" val="2346056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783577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857250"/>
          </a:xfrm>
        </p:spPr>
        <p:txBody>
          <a:bodyPr>
            <a:normAutofit/>
          </a:bodyPr>
          <a:lstStyle/>
          <a:p>
            <a:r>
              <a:rPr lang="en-US" dirty="0" smtClean="0"/>
              <a:t>Employer OASDI Deferral</a:t>
            </a:r>
            <a:endParaRPr lang="en-US" dirty="0"/>
          </a:p>
        </p:txBody>
      </p:sp>
      <p:sp>
        <p:nvSpPr>
          <p:cNvPr id="3" name="Content Placeholder 2"/>
          <p:cNvSpPr>
            <a:spLocks noGrp="1"/>
          </p:cNvSpPr>
          <p:nvPr>
            <p:ph idx="1"/>
          </p:nvPr>
        </p:nvSpPr>
        <p:spPr>
          <a:xfrm>
            <a:off x="228600" y="1337310"/>
            <a:ext cx="8686800" cy="3520440"/>
          </a:xfrm>
        </p:spPr>
        <p:txBody>
          <a:bodyPr>
            <a:noAutofit/>
          </a:bodyPr>
          <a:lstStyle/>
          <a:p>
            <a:r>
              <a:rPr lang="en-US" sz="2400" dirty="0" smtClean="0"/>
              <a:t>Available for employers to defer their share of OASDI (aka Social Security) tax on wages paid through December 31, 2020</a:t>
            </a:r>
          </a:p>
          <a:p>
            <a:r>
              <a:rPr lang="en-US" sz="2400" dirty="0" smtClean="0"/>
              <a:t>Repayment </a:t>
            </a:r>
          </a:p>
          <a:p>
            <a:pPr lvl="1"/>
            <a:r>
              <a:rPr lang="en-US" sz="2000" dirty="0" smtClean="0"/>
              <a:t>50% (or more) on or before December 31, 2021</a:t>
            </a:r>
            <a:endParaRPr lang="en-US" sz="2000" dirty="0"/>
          </a:p>
          <a:p>
            <a:pPr lvl="1"/>
            <a:r>
              <a:rPr lang="en-US" sz="2000" dirty="0" smtClean="0"/>
              <a:t>Balance on or before December 31, 2022</a:t>
            </a:r>
            <a:endParaRPr lang="en-US" sz="2000" dirty="0"/>
          </a:p>
          <a:p>
            <a:r>
              <a:rPr lang="en-US" sz="2400" dirty="0" smtClean="0"/>
              <a:t>Collection is currently unknown</a:t>
            </a:r>
          </a:p>
          <a:p>
            <a:pPr lvl="1"/>
            <a:r>
              <a:rPr lang="en-US" sz="2000" dirty="0" smtClean="0"/>
              <a:t>Sent a bill from the IRS on or before due dates?</a:t>
            </a:r>
          </a:p>
          <a:p>
            <a:pPr lvl="1"/>
            <a:r>
              <a:rPr lang="en-US" sz="2000" dirty="0" smtClean="0"/>
              <a:t>Expected to remember and voluntarily pay?</a:t>
            </a:r>
          </a:p>
        </p:txBody>
      </p:sp>
    </p:spTree>
    <p:extLst>
      <p:ext uri="{BB962C8B-B14F-4D97-AF65-F5344CB8AC3E}">
        <p14:creationId xmlns:p14="http://schemas.microsoft.com/office/powerpoint/2010/main" val="304391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normAutofit/>
          </a:bodyPr>
          <a:lstStyle/>
          <a:p>
            <a:r>
              <a:rPr lang="en-US" dirty="0" smtClean="0"/>
              <a:t>Employee FICA Deferral</a:t>
            </a:r>
            <a:endParaRPr lang="en-US" dirty="0"/>
          </a:p>
        </p:txBody>
      </p:sp>
      <p:sp>
        <p:nvSpPr>
          <p:cNvPr id="3" name="Content Placeholder 2"/>
          <p:cNvSpPr>
            <a:spLocks noGrp="1"/>
          </p:cNvSpPr>
          <p:nvPr>
            <p:ph idx="1"/>
          </p:nvPr>
        </p:nvSpPr>
        <p:spPr>
          <a:xfrm>
            <a:off x="228600" y="1184910"/>
            <a:ext cx="8686800" cy="3520440"/>
          </a:xfrm>
        </p:spPr>
        <p:txBody>
          <a:bodyPr>
            <a:noAutofit/>
          </a:bodyPr>
          <a:lstStyle/>
          <a:p>
            <a:r>
              <a:rPr lang="en-US" sz="2400" dirty="0"/>
              <a:t>Eligibility </a:t>
            </a:r>
            <a:r>
              <a:rPr lang="en-US" sz="2400" dirty="0" smtClean="0"/>
              <a:t>max wages of up to </a:t>
            </a:r>
            <a:r>
              <a:rPr lang="en-US" sz="2400" dirty="0"/>
              <a:t>$</a:t>
            </a:r>
            <a:r>
              <a:rPr lang="en-US" sz="2400" dirty="0" smtClean="0"/>
              <a:t>4,000 biweekly (any more and employee is not eligible on that check)</a:t>
            </a:r>
          </a:p>
          <a:p>
            <a:pPr lvl="1"/>
            <a:r>
              <a:rPr lang="en-US" sz="2000" dirty="0" smtClean="0"/>
              <a:t>Effective on wages paid from September 1, 2020 through December 31, 2020</a:t>
            </a:r>
          </a:p>
          <a:p>
            <a:pPr lvl="1"/>
            <a:r>
              <a:rPr lang="en-US" sz="2000" dirty="0" smtClean="0"/>
              <a:t>Employer </a:t>
            </a:r>
            <a:r>
              <a:rPr lang="en-US" sz="2000" dirty="0"/>
              <a:t>option to </a:t>
            </a:r>
            <a:r>
              <a:rPr lang="en-US" sz="2000" dirty="0" smtClean="0"/>
              <a:t>offer (we have not seen a single company allow deferral)</a:t>
            </a:r>
          </a:p>
          <a:p>
            <a:pPr lvl="1"/>
            <a:r>
              <a:rPr lang="en-US" sz="2000" dirty="0" smtClean="0"/>
              <a:t>Employee </a:t>
            </a:r>
            <a:r>
              <a:rPr lang="en-US" sz="2000" dirty="0"/>
              <a:t>Sign </a:t>
            </a:r>
            <a:r>
              <a:rPr lang="en-US" sz="2000" dirty="0" smtClean="0"/>
              <a:t>up, although employer can mandate</a:t>
            </a:r>
          </a:p>
          <a:p>
            <a:r>
              <a:rPr lang="en-US" sz="2400" dirty="0" smtClean="0"/>
              <a:t>Repayments January 1, 2021 through April 30, 2021</a:t>
            </a:r>
          </a:p>
          <a:p>
            <a:r>
              <a:rPr lang="en-US" sz="2400" dirty="0" smtClean="0"/>
              <a:t>Employee Termination?</a:t>
            </a:r>
          </a:p>
          <a:p>
            <a:pPr lvl="1"/>
            <a:r>
              <a:rPr lang="en-US" sz="2000" dirty="0" smtClean="0"/>
              <a:t>Collection liability for the employer</a:t>
            </a:r>
            <a:endParaRPr lang="en-US" sz="2000" dirty="0"/>
          </a:p>
        </p:txBody>
      </p:sp>
    </p:spTree>
    <p:extLst>
      <p:ext uri="{BB962C8B-B14F-4D97-AF65-F5344CB8AC3E}">
        <p14:creationId xmlns:p14="http://schemas.microsoft.com/office/powerpoint/2010/main" val="332707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57250"/>
          </a:xfrm>
        </p:spPr>
        <p:txBody>
          <a:bodyPr>
            <a:normAutofit fontScale="90000"/>
          </a:bodyPr>
          <a:lstStyle/>
          <a:p>
            <a:r>
              <a:rPr lang="en-US" dirty="0" smtClean="0"/>
              <a:t>Families First Coronavirus Response Act (FFCRA)</a:t>
            </a:r>
            <a:endParaRPr lang="en-US" dirty="0"/>
          </a:p>
        </p:txBody>
      </p:sp>
      <p:sp>
        <p:nvSpPr>
          <p:cNvPr id="3" name="Content Placeholder 2"/>
          <p:cNvSpPr>
            <a:spLocks noGrp="1"/>
          </p:cNvSpPr>
          <p:nvPr>
            <p:ph idx="1"/>
          </p:nvPr>
        </p:nvSpPr>
        <p:spPr>
          <a:xfrm>
            <a:off x="457200" y="1870710"/>
            <a:ext cx="8229600" cy="3291840"/>
          </a:xfrm>
        </p:spPr>
        <p:txBody>
          <a:bodyPr/>
          <a:lstStyle/>
          <a:p>
            <a:r>
              <a:rPr lang="en-US" dirty="0" smtClean="0"/>
              <a:t>6 (but really 5) reasons for leave related to COVID-19</a:t>
            </a:r>
          </a:p>
          <a:p>
            <a:r>
              <a:rPr lang="en-US" dirty="0" smtClean="0"/>
              <a:t>Sick leave and/or Family leave (up to 2 weeks leave)</a:t>
            </a:r>
          </a:p>
          <a:p>
            <a:r>
              <a:rPr lang="en-US" dirty="0" smtClean="0"/>
              <a:t>Emergency FMLA for employee staying at home to care for a school aged child (up to 10 weeks leave)</a:t>
            </a:r>
          </a:p>
          <a:p>
            <a:r>
              <a:rPr lang="en-US" dirty="0" smtClean="0"/>
              <a:t>Wages paid and employer federal taxes are taken as an immediate tax credit on next 941 deposit</a:t>
            </a:r>
          </a:p>
          <a:p>
            <a:r>
              <a:rPr lang="en-US" dirty="0" smtClean="0"/>
              <a:t>Expires 12/31/2020 (extension?)</a:t>
            </a:r>
            <a:endParaRPr lang="en-US" dirty="0"/>
          </a:p>
        </p:txBody>
      </p:sp>
    </p:spTree>
    <p:extLst>
      <p:ext uri="{BB962C8B-B14F-4D97-AF65-F5344CB8AC3E}">
        <p14:creationId xmlns:p14="http://schemas.microsoft.com/office/powerpoint/2010/main" val="894337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smtClean="0"/>
              <a:t>Reasons</a:t>
            </a:r>
            <a:endParaRPr lang="en-US" dirty="0"/>
          </a:p>
        </p:txBody>
      </p:sp>
      <p:sp>
        <p:nvSpPr>
          <p:cNvPr id="3" name="Content Placeholder 2"/>
          <p:cNvSpPr>
            <a:spLocks noGrp="1"/>
          </p:cNvSpPr>
          <p:nvPr>
            <p:ph idx="1"/>
          </p:nvPr>
        </p:nvSpPr>
        <p:spPr>
          <a:xfrm>
            <a:off x="381000" y="1276350"/>
            <a:ext cx="8458200" cy="3733800"/>
          </a:xfrm>
        </p:spPr>
        <p:txBody>
          <a:bodyPr>
            <a:normAutofit fontScale="77500" lnSpcReduction="20000"/>
          </a:bodyPr>
          <a:lstStyle/>
          <a:p>
            <a:pPr marL="514350" indent="-514350">
              <a:buFont typeface="+mj-lt"/>
              <a:buAutoNum type="arabicPeriod"/>
            </a:pPr>
            <a:r>
              <a:rPr lang="en-US" dirty="0"/>
              <a:t>is subject to a Federal, State, or local quarantine or isolation order related to COVID-19;</a:t>
            </a:r>
          </a:p>
          <a:p>
            <a:pPr marL="514350" indent="-514350">
              <a:buFont typeface="+mj-lt"/>
              <a:buAutoNum type="arabicPeriod"/>
            </a:pPr>
            <a:r>
              <a:rPr lang="en-US" dirty="0"/>
              <a:t>has been advised by a health care provider to self-quarantine related to COVID-19;</a:t>
            </a:r>
          </a:p>
          <a:p>
            <a:pPr marL="514350" indent="-514350">
              <a:buFont typeface="+mj-lt"/>
              <a:buAutoNum type="arabicPeriod"/>
            </a:pPr>
            <a:r>
              <a:rPr lang="en-US" dirty="0"/>
              <a:t>is experiencing COVID-19 symptoms and is seeking a medical diagnosis;</a:t>
            </a:r>
          </a:p>
          <a:p>
            <a:pPr marL="514350" indent="-514350">
              <a:buFont typeface="+mj-lt"/>
              <a:buAutoNum type="arabicPeriod"/>
            </a:pPr>
            <a:r>
              <a:rPr lang="en-US" dirty="0"/>
              <a:t>is caring for an individual subject to an order described in (1) or self-quarantine as described in (2);</a:t>
            </a:r>
          </a:p>
          <a:p>
            <a:pPr marL="514350" indent="-514350">
              <a:buFont typeface="+mj-lt"/>
              <a:buAutoNum type="arabicPeriod"/>
            </a:pPr>
            <a:r>
              <a:rPr lang="en-US" dirty="0"/>
              <a:t>is caring for a child whose school or place of care is closed (or child care provider is unavailable) for reasons related to COVID-19; or</a:t>
            </a:r>
          </a:p>
          <a:p>
            <a:pPr marL="514350" indent="-514350">
              <a:buFont typeface="+mj-lt"/>
              <a:buAutoNum type="arabicPeriod"/>
            </a:pPr>
            <a:r>
              <a:rPr lang="en-US" dirty="0"/>
              <a:t>is experiencing any other substantially-similar condition specified by the Secretary of Health and Human Services, in consultation with the Secretaries of Labor and Treasury.</a:t>
            </a:r>
          </a:p>
          <a:p>
            <a:pPr marL="514350" indent="-514350">
              <a:buFont typeface="+mj-lt"/>
              <a:buAutoNum type="arabicPeriod"/>
            </a:pPr>
            <a:endParaRPr lang="en-US" dirty="0"/>
          </a:p>
        </p:txBody>
      </p:sp>
    </p:spTree>
    <p:extLst>
      <p:ext uri="{BB962C8B-B14F-4D97-AF65-F5344CB8AC3E}">
        <p14:creationId xmlns:p14="http://schemas.microsoft.com/office/powerpoint/2010/main" val="1236429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038350"/>
            <a:ext cx="76200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Wages</a:t>
            </a:r>
            <a:endParaRPr lang="en-US" dirty="0"/>
          </a:p>
        </p:txBody>
      </p:sp>
    </p:spTree>
    <p:extLst>
      <p:ext uri="{BB962C8B-B14F-4D97-AF65-F5344CB8AC3E}">
        <p14:creationId xmlns:p14="http://schemas.microsoft.com/office/powerpoint/2010/main" val="53714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57250"/>
          </a:xfrm>
        </p:spPr>
        <p:txBody>
          <a:bodyPr>
            <a:normAutofit fontScale="90000"/>
          </a:bodyPr>
          <a:lstStyle/>
          <a:p>
            <a:r>
              <a:rPr lang="en-US" dirty="0"/>
              <a:t>House </a:t>
            </a:r>
            <a:r>
              <a:rPr lang="en-US" dirty="0" smtClean="0"/>
              <a:t>Passed </a:t>
            </a:r>
            <a:r>
              <a:rPr lang="en-US" dirty="0"/>
              <a:t>Bill that Increases Minimum Wage to $15 by 2025</a:t>
            </a:r>
          </a:p>
        </p:txBody>
      </p:sp>
      <p:sp>
        <p:nvSpPr>
          <p:cNvPr id="3" name="Content Placeholder 2"/>
          <p:cNvSpPr>
            <a:spLocks noGrp="1"/>
          </p:cNvSpPr>
          <p:nvPr>
            <p:ph idx="1"/>
          </p:nvPr>
        </p:nvSpPr>
        <p:spPr>
          <a:xfrm>
            <a:off x="457200" y="1809750"/>
            <a:ext cx="8305800" cy="3463290"/>
          </a:xfrm>
        </p:spPr>
        <p:txBody>
          <a:bodyPr>
            <a:normAutofit fontScale="85000" lnSpcReduction="20000"/>
          </a:bodyPr>
          <a:lstStyle/>
          <a:p>
            <a:r>
              <a:rPr lang="en-US" dirty="0"/>
              <a:t>The House of Representatives has passed a bill (H.R. 582, the Raise the Wage </a:t>
            </a:r>
            <a:r>
              <a:rPr lang="en-US" dirty="0" smtClean="0"/>
              <a:t>Act) that </a:t>
            </a:r>
            <a:r>
              <a:rPr lang="en-US" dirty="0"/>
              <a:t>would increase the minimum wage to $15.00 per hour in six increments by 2025. The first increment would increase the federal minimum wage from $7.25 per hour to $8.55 per hour. The bill would prescribe the Secretary of Labor to determine the minimum wage annually based on the annual percentage increase, if any, in the median hourly wage of all employees as determined by the Bureau of Labor Statistics. </a:t>
            </a:r>
            <a:endParaRPr lang="en-US" dirty="0" smtClean="0"/>
          </a:p>
          <a:p>
            <a:r>
              <a:rPr lang="en-US" dirty="0" smtClean="0"/>
              <a:t>The </a:t>
            </a:r>
            <a:r>
              <a:rPr lang="en-US" dirty="0"/>
              <a:t>federal minimum wage was last increased in 2009. </a:t>
            </a:r>
            <a:endParaRPr lang="en-US" dirty="0" smtClean="0"/>
          </a:p>
          <a:p>
            <a:r>
              <a:rPr lang="en-US" dirty="0" smtClean="0"/>
              <a:t>Twenty-nine </a:t>
            </a:r>
            <a:r>
              <a:rPr lang="en-US" dirty="0"/>
              <a:t>states and the District of Columbia already have a minimum wage rate greater than $7.25 per hour. </a:t>
            </a:r>
          </a:p>
        </p:txBody>
      </p:sp>
    </p:spTree>
    <p:extLst>
      <p:ext uri="{BB962C8B-B14F-4D97-AF65-F5344CB8AC3E}">
        <p14:creationId xmlns:p14="http://schemas.microsoft.com/office/powerpoint/2010/main" val="2511446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857250"/>
          </a:xfrm>
        </p:spPr>
        <p:txBody>
          <a:bodyPr>
            <a:normAutofit/>
          </a:bodyPr>
          <a:lstStyle/>
          <a:p>
            <a:r>
              <a:rPr lang="en-US" dirty="0" smtClean="0"/>
              <a:t>8 States On Their Way To $15</a:t>
            </a:r>
            <a:endParaRPr lang="en-US" dirty="0"/>
          </a:p>
        </p:txBody>
      </p:sp>
      <p:sp>
        <p:nvSpPr>
          <p:cNvPr id="3" name="Content Placeholder 2"/>
          <p:cNvSpPr>
            <a:spLocks noGrp="1"/>
          </p:cNvSpPr>
          <p:nvPr>
            <p:ph idx="1"/>
          </p:nvPr>
        </p:nvSpPr>
        <p:spPr>
          <a:xfrm>
            <a:off x="457200" y="1352550"/>
            <a:ext cx="8305800" cy="3771900"/>
          </a:xfrm>
        </p:spPr>
        <p:txBody>
          <a:bodyPr>
            <a:normAutofit lnSpcReduction="10000"/>
          </a:bodyPr>
          <a:lstStyle/>
          <a:p>
            <a:r>
              <a:rPr lang="en-US" dirty="0" smtClean="0"/>
              <a:t>California - $15 by 2022/2023</a:t>
            </a:r>
          </a:p>
          <a:p>
            <a:r>
              <a:rPr lang="en-US" dirty="0" smtClean="0"/>
              <a:t>Connecticut</a:t>
            </a:r>
            <a:r>
              <a:rPr lang="en-US" dirty="0"/>
              <a:t> - $15 by </a:t>
            </a:r>
            <a:r>
              <a:rPr lang="en-US" dirty="0" smtClean="0"/>
              <a:t>2023</a:t>
            </a:r>
          </a:p>
          <a:p>
            <a:r>
              <a:rPr lang="en-US" b="1" dirty="0" smtClean="0"/>
              <a:t>Florida</a:t>
            </a:r>
            <a:r>
              <a:rPr lang="en-US" b="1" dirty="0"/>
              <a:t> - $15 by </a:t>
            </a:r>
            <a:r>
              <a:rPr lang="en-US" b="1" dirty="0" smtClean="0"/>
              <a:t>2025</a:t>
            </a:r>
          </a:p>
          <a:p>
            <a:r>
              <a:rPr lang="en-US" dirty="0"/>
              <a:t>Illinois - $15 by </a:t>
            </a:r>
            <a:r>
              <a:rPr lang="en-US" dirty="0" smtClean="0"/>
              <a:t>2025</a:t>
            </a:r>
          </a:p>
          <a:p>
            <a:r>
              <a:rPr lang="en-US" dirty="0"/>
              <a:t>Maryland - $15 by </a:t>
            </a:r>
            <a:r>
              <a:rPr lang="en-US" dirty="0" smtClean="0"/>
              <a:t>2025</a:t>
            </a:r>
          </a:p>
          <a:p>
            <a:r>
              <a:rPr lang="en-US" dirty="0"/>
              <a:t>Massachusetts - $15 by </a:t>
            </a:r>
            <a:r>
              <a:rPr lang="en-US" dirty="0" smtClean="0"/>
              <a:t>2023</a:t>
            </a:r>
          </a:p>
          <a:p>
            <a:r>
              <a:rPr lang="en-US" dirty="0"/>
              <a:t>New Jersey - $15 by </a:t>
            </a:r>
            <a:r>
              <a:rPr lang="en-US" dirty="0" smtClean="0"/>
              <a:t>2024</a:t>
            </a:r>
          </a:p>
          <a:p>
            <a:r>
              <a:rPr lang="en-US" dirty="0"/>
              <a:t>New York - $15 by </a:t>
            </a:r>
            <a:r>
              <a:rPr lang="en-US" dirty="0" smtClean="0"/>
              <a:t>2019/2021</a:t>
            </a:r>
          </a:p>
          <a:p>
            <a:endParaRPr lang="en-US" dirty="0"/>
          </a:p>
        </p:txBody>
      </p:sp>
    </p:spTree>
    <p:extLst>
      <p:ext uri="{BB962C8B-B14F-4D97-AF65-F5344CB8AC3E}">
        <p14:creationId xmlns:p14="http://schemas.microsoft.com/office/powerpoint/2010/main" val="3081479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26327</TotalTime>
  <Words>1697</Words>
  <Application>Microsoft Office PowerPoint</Application>
  <PresentationFormat>On-screen Show (16:9)</PresentationFormat>
  <Paragraphs>159</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2021 Payroll Update</vt:lpstr>
      <vt:lpstr>COVID-19</vt:lpstr>
      <vt:lpstr>Employer OASDI Deferral</vt:lpstr>
      <vt:lpstr>Employee FICA Deferral</vt:lpstr>
      <vt:lpstr>Families First Coronavirus Response Act (FFCRA)</vt:lpstr>
      <vt:lpstr>Reasons</vt:lpstr>
      <vt:lpstr>PowerPoint Presentation</vt:lpstr>
      <vt:lpstr>House Passed Bill that Increases Minimum Wage to $15 by 2025</vt:lpstr>
      <vt:lpstr>8 States On Their Way To $15</vt:lpstr>
      <vt:lpstr>Minimum Wage</vt:lpstr>
      <vt:lpstr>FLSA Exempt</vt:lpstr>
      <vt:lpstr>PowerPoint Presentation</vt:lpstr>
      <vt:lpstr>2021 W-4</vt:lpstr>
      <vt:lpstr>New 1099-NEC</vt:lpstr>
      <vt:lpstr>W-2 SSN</vt:lpstr>
      <vt:lpstr>Missing or Incorrect SSN</vt:lpstr>
      <vt:lpstr>Taxpayer First Act (HR 3151)</vt:lpstr>
      <vt:lpstr>PowerPoint Presentation</vt:lpstr>
      <vt:lpstr>Teleworking employee</vt:lpstr>
      <vt:lpstr>SUI</vt:lpstr>
      <vt:lpstr>PowerPoint Presentation</vt:lpstr>
      <vt:lpstr>PowerPoint Presentation</vt:lpstr>
      <vt:lpstr>PowerPoint Presentation</vt:lpstr>
      <vt:lpstr>Mandatory Sick Leave</vt:lpstr>
      <vt:lpstr>California—Paid Family Leave Extended From 6 to 8 Weeks</vt:lpstr>
      <vt:lpstr>California—Paid Family Leave</vt:lpstr>
      <vt:lpstr>PowerPoint Presentation</vt:lpstr>
      <vt:lpstr>PowerPoint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Romeo Chicco</dc:creator>
  <cp:lastModifiedBy>Romeo Chicco</cp:lastModifiedBy>
  <cp:revision>69</cp:revision>
  <dcterms:created xsi:type="dcterms:W3CDTF">2019-10-05T21:03:59Z</dcterms:created>
  <dcterms:modified xsi:type="dcterms:W3CDTF">2020-11-17T20:09:06Z</dcterms:modified>
</cp:coreProperties>
</file>