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  <p:sldMasterId id="2147483683" r:id="rId3"/>
    <p:sldMasterId id="2147483709" r:id="rId4"/>
    <p:sldMasterId id="2147483686" r:id="rId5"/>
    <p:sldMasterId id="2147483721" r:id="rId6"/>
  </p:sldMasterIdLst>
  <p:sldIdLst>
    <p:sldId id="256" r:id="rId7"/>
    <p:sldId id="284" r:id="rId8"/>
    <p:sldId id="285" r:id="rId9"/>
    <p:sldId id="921" r:id="rId10"/>
    <p:sldId id="268" r:id="rId11"/>
    <p:sldId id="274" r:id="rId12"/>
    <p:sldId id="275" r:id="rId13"/>
    <p:sldId id="277" r:id="rId14"/>
    <p:sldId id="283" r:id="rId15"/>
    <p:sldId id="929" r:id="rId16"/>
    <p:sldId id="1001" r:id="rId17"/>
    <p:sldId id="979" r:id="rId18"/>
    <p:sldId id="934" r:id="rId19"/>
    <p:sldId id="895" r:id="rId20"/>
    <p:sldId id="264" r:id="rId21"/>
    <p:sldId id="262" r:id="rId22"/>
    <p:sldId id="323" r:id="rId23"/>
    <p:sldId id="1024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1080A1"/>
    <a:srgbClr val="6F726F"/>
    <a:srgbClr val="FFC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4"/>
    <p:restoredTop sz="94740"/>
  </p:normalViewPr>
  <p:slideViewPr>
    <p:cSldViewPr snapToGrid="0" snapToObjects="1">
      <p:cViewPr varScale="1">
        <p:scale>
          <a:sx n="114" d="100"/>
          <a:sy n="114" d="100"/>
        </p:scale>
        <p:origin x="16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9AAA4-F21F-40A5-B1B4-6CA22641BD6A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60C11-DC20-4648-A525-44E28835DC68}">
      <dgm:prSet phldrT="[Text]"/>
      <dgm:spPr/>
      <dgm:t>
        <a:bodyPr/>
        <a:lstStyle/>
        <a:p>
          <a:r>
            <a:rPr lang="en-US"/>
            <a:t>Employer</a:t>
          </a:r>
        </a:p>
      </dgm:t>
    </dgm:pt>
    <dgm:pt modelId="{265FB849-DBA9-4CF9-ADAA-B6527C3D8FF0}" type="parTrans" cxnId="{589D7E1A-5180-4977-A460-A5EF119B5320}">
      <dgm:prSet/>
      <dgm:spPr/>
      <dgm:t>
        <a:bodyPr/>
        <a:lstStyle/>
        <a:p>
          <a:endParaRPr lang="en-US"/>
        </a:p>
      </dgm:t>
    </dgm:pt>
    <dgm:pt modelId="{36C22C0F-DCDE-44B5-809F-C06A32764094}" type="sibTrans" cxnId="{589D7E1A-5180-4977-A460-A5EF119B5320}">
      <dgm:prSet/>
      <dgm:spPr/>
      <dgm:t>
        <a:bodyPr/>
        <a:lstStyle/>
        <a:p>
          <a:endParaRPr lang="en-US"/>
        </a:p>
      </dgm:t>
    </dgm:pt>
    <dgm:pt modelId="{8D3D716B-2E00-4DCC-AEB0-C11316078E36}">
      <dgm:prSet phldrT="[Text]"/>
      <dgm:spPr/>
      <dgm:t>
        <a:bodyPr/>
        <a:lstStyle/>
        <a:p>
          <a:r>
            <a:rPr lang="en-US"/>
            <a:t>State Unemployment Agency</a:t>
          </a:r>
        </a:p>
      </dgm:t>
    </dgm:pt>
    <dgm:pt modelId="{3C61E952-91AC-45FA-AA13-0554EEB3051C}" type="parTrans" cxnId="{862F0A7E-943D-4729-A8F4-D91047750AD9}">
      <dgm:prSet/>
      <dgm:spPr/>
      <dgm:t>
        <a:bodyPr/>
        <a:lstStyle/>
        <a:p>
          <a:endParaRPr lang="en-US"/>
        </a:p>
      </dgm:t>
    </dgm:pt>
    <dgm:pt modelId="{82094C23-1110-4424-A5A5-ABE138E15422}" type="sibTrans" cxnId="{862F0A7E-943D-4729-A8F4-D91047750AD9}">
      <dgm:prSet/>
      <dgm:spPr/>
      <dgm:t>
        <a:bodyPr/>
        <a:lstStyle/>
        <a:p>
          <a:endParaRPr lang="en-US"/>
        </a:p>
      </dgm:t>
    </dgm:pt>
    <dgm:pt modelId="{395C35A9-E4EC-4136-A58C-D96C0440D9DA}">
      <dgm:prSet phldrT="[Text]"/>
      <dgm:spPr/>
      <dgm:t>
        <a:bodyPr/>
        <a:lstStyle/>
        <a:p>
          <a:r>
            <a:rPr lang="en-US"/>
            <a:t>Claimant</a:t>
          </a:r>
        </a:p>
      </dgm:t>
    </dgm:pt>
    <dgm:pt modelId="{90B2F167-3D63-4C4B-8F0A-7FE34CAB7ACC}" type="sibTrans" cxnId="{7EDDBA72-9856-4BF4-A3EE-1DB09C8EE08F}">
      <dgm:prSet/>
      <dgm:spPr/>
      <dgm:t>
        <a:bodyPr/>
        <a:lstStyle/>
        <a:p>
          <a:endParaRPr lang="en-US"/>
        </a:p>
      </dgm:t>
    </dgm:pt>
    <dgm:pt modelId="{1D4003B8-034F-46EF-8B4B-8395AFC2BC29}" type="parTrans" cxnId="{7EDDBA72-9856-4BF4-A3EE-1DB09C8EE08F}">
      <dgm:prSet/>
      <dgm:spPr/>
      <dgm:t>
        <a:bodyPr/>
        <a:lstStyle/>
        <a:p>
          <a:endParaRPr lang="en-US"/>
        </a:p>
      </dgm:t>
    </dgm:pt>
    <dgm:pt modelId="{4EF19666-B57D-4EDF-9C05-A58B71034A69}" type="pres">
      <dgm:prSet presAssocID="{B7C9AAA4-F21F-40A5-B1B4-6CA22641BD6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C1609AD-026E-4A45-8393-F199F492C98F}" type="pres">
      <dgm:prSet presAssocID="{395C35A9-E4EC-4136-A58C-D96C0440D9DA}" presName="Accent3" presStyleCnt="0"/>
      <dgm:spPr/>
    </dgm:pt>
    <dgm:pt modelId="{D0A16ECC-09BD-4096-944A-D5DB4E71F25E}" type="pres">
      <dgm:prSet presAssocID="{395C35A9-E4EC-4136-A58C-D96C0440D9DA}" presName="Accent" presStyleLbl="node1" presStyleIdx="0" presStyleCnt="3"/>
      <dgm:spPr/>
    </dgm:pt>
    <dgm:pt modelId="{0F4D16A9-2B9E-4C4E-82F1-20BB002E82B5}" type="pres">
      <dgm:prSet presAssocID="{395C35A9-E4EC-4136-A58C-D96C0440D9DA}" presName="ParentBackground3" presStyleCnt="0"/>
      <dgm:spPr/>
    </dgm:pt>
    <dgm:pt modelId="{3DF581E1-D4FC-49FA-91C7-A84943740F33}" type="pres">
      <dgm:prSet presAssocID="{395C35A9-E4EC-4136-A58C-D96C0440D9DA}" presName="ParentBackground" presStyleLbl="fgAcc1" presStyleIdx="0" presStyleCnt="3"/>
      <dgm:spPr/>
    </dgm:pt>
    <dgm:pt modelId="{856F512F-F46B-4570-A95F-D22CA96D8A86}" type="pres">
      <dgm:prSet presAssocID="{395C35A9-E4EC-4136-A58C-D96C0440D9D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00CA246-3815-485D-8966-8E4308195ACA}" type="pres">
      <dgm:prSet presAssocID="{8D3D716B-2E00-4DCC-AEB0-C11316078E36}" presName="Accent2" presStyleCnt="0"/>
      <dgm:spPr/>
    </dgm:pt>
    <dgm:pt modelId="{E582BDAD-A93B-44F8-8FD2-1BFCE8D50AFB}" type="pres">
      <dgm:prSet presAssocID="{8D3D716B-2E00-4DCC-AEB0-C11316078E36}" presName="Accent" presStyleLbl="node1" presStyleIdx="1" presStyleCnt="3"/>
      <dgm:spPr/>
    </dgm:pt>
    <dgm:pt modelId="{6587D3E7-476D-4774-808E-5172966F7163}" type="pres">
      <dgm:prSet presAssocID="{8D3D716B-2E00-4DCC-AEB0-C11316078E36}" presName="ParentBackground2" presStyleCnt="0"/>
      <dgm:spPr/>
    </dgm:pt>
    <dgm:pt modelId="{04D166D6-1AE9-494E-BDDD-B23AF24F6B77}" type="pres">
      <dgm:prSet presAssocID="{8D3D716B-2E00-4DCC-AEB0-C11316078E36}" presName="ParentBackground" presStyleLbl="fgAcc1" presStyleIdx="1" presStyleCnt="3"/>
      <dgm:spPr/>
    </dgm:pt>
    <dgm:pt modelId="{57AFB91A-3A3E-4A8F-A7E3-6751FEEEB0B6}" type="pres">
      <dgm:prSet presAssocID="{8D3D716B-2E00-4DCC-AEB0-C11316078E3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CBCAD77-256A-4FF0-819B-0BEA3C52947E}" type="pres">
      <dgm:prSet presAssocID="{40760C11-DC20-4648-A525-44E28835DC68}" presName="Accent1" presStyleCnt="0"/>
      <dgm:spPr/>
    </dgm:pt>
    <dgm:pt modelId="{F715786D-C040-4F7F-B197-3FC7824A71F3}" type="pres">
      <dgm:prSet presAssocID="{40760C11-DC20-4648-A525-44E28835DC68}" presName="Accent" presStyleLbl="node1" presStyleIdx="2" presStyleCnt="3"/>
      <dgm:spPr/>
    </dgm:pt>
    <dgm:pt modelId="{1F51A5C7-6E34-412B-B718-ACABD191F647}" type="pres">
      <dgm:prSet presAssocID="{40760C11-DC20-4648-A525-44E28835DC68}" presName="ParentBackground1" presStyleCnt="0"/>
      <dgm:spPr/>
    </dgm:pt>
    <dgm:pt modelId="{CA1EA4E1-EFB7-4A8D-92D3-9756EA10DA02}" type="pres">
      <dgm:prSet presAssocID="{40760C11-DC20-4648-A525-44E28835DC68}" presName="ParentBackground" presStyleLbl="fgAcc1" presStyleIdx="2" presStyleCnt="3"/>
      <dgm:spPr/>
    </dgm:pt>
    <dgm:pt modelId="{D28E8003-E5DB-40C1-BA33-D790273BB6ED}" type="pres">
      <dgm:prSet presAssocID="{40760C11-DC20-4648-A525-44E28835DC6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89D7E1A-5180-4977-A460-A5EF119B5320}" srcId="{B7C9AAA4-F21F-40A5-B1B4-6CA22641BD6A}" destId="{40760C11-DC20-4648-A525-44E28835DC68}" srcOrd="0" destOrd="0" parTransId="{265FB849-DBA9-4CF9-ADAA-B6527C3D8FF0}" sibTransId="{36C22C0F-DCDE-44B5-809F-C06A32764094}"/>
    <dgm:cxn modelId="{5F60E83D-3E9D-4A62-8406-5F341E38962E}" type="presOf" srcId="{395C35A9-E4EC-4136-A58C-D96C0440D9DA}" destId="{3DF581E1-D4FC-49FA-91C7-A84943740F33}" srcOrd="0" destOrd="0" presId="urn:microsoft.com/office/officeart/2011/layout/CircleProcess"/>
    <dgm:cxn modelId="{7EDDBA72-9856-4BF4-A3EE-1DB09C8EE08F}" srcId="{B7C9AAA4-F21F-40A5-B1B4-6CA22641BD6A}" destId="{395C35A9-E4EC-4136-A58C-D96C0440D9DA}" srcOrd="2" destOrd="0" parTransId="{1D4003B8-034F-46EF-8B4B-8395AFC2BC29}" sibTransId="{90B2F167-3D63-4C4B-8F0A-7FE34CAB7ACC}"/>
    <dgm:cxn modelId="{862F0A7E-943D-4729-A8F4-D91047750AD9}" srcId="{B7C9AAA4-F21F-40A5-B1B4-6CA22641BD6A}" destId="{8D3D716B-2E00-4DCC-AEB0-C11316078E36}" srcOrd="1" destOrd="0" parTransId="{3C61E952-91AC-45FA-AA13-0554EEB3051C}" sibTransId="{82094C23-1110-4424-A5A5-ABE138E15422}"/>
    <dgm:cxn modelId="{A8A1128D-8E8E-4C1D-85CF-56E15E47E01F}" type="presOf" srcId="{395C35A9-E4EC-4136-A58C-D96C0440D9DA}" destId="{856F512F-F46B-4570-A95F-D22CA96D8A86}" srcOrd="1" destOrd="0" presId="urn:microsoft.com/office/officeart/2011/layout/CircleProcess"/>
    <dgm:cxn modelId="{1365F0B8-2A9A-42B4-8179-0E3DC627FCDD}" type="presOf" srcId="{8D3D716B-2E00-4DCC-AEB0-C11316078E36}" destId="{04D166D6-1AE9-494E-BDDD-B23AF24F6B77}" srcOrd="0" destOrd="0" presId="urn:microsoft.com/office/officeart/2011/layout/CircleProcess"/>
    <dgm:cxn modelId="{82C019CE-3123-415E-A621-BD7700D00A2B}" type="presOf" srcId="{40760C11-DC20-4648-A525-44E28835DC68}" destId="{CA1EA4E1-EFB7-4A8D-92D3-9756EA10DA02}" srcOrd="0" destOrd="0" presId="urn:microsoft.com/office/officeart/2011/layout/CircleProcess"/>
    <dgm:cxn modelId="{E4ED1FE0-7057-4E39-A099-1B99A242C5F3}" type="presOf" srcId="{8D3D716B-2E00-4DCC-AEB0-C11316078E36}" destId="{57AFB91A-3A3E-4A8F-A7E3-6751FEEEB0B6}" srcOrd="1" destOrd="0" presId="urn:microsoft.com/office/officeart/2011/layout/CircleProcess"/>
    <dgm:cxn modelId="{5E80EAE4-3B70-431D-BCD5-6ACFE97821ED}" type="presOf" srcId="{40760C11-DC20-4648-A525-44E28835DC68}" destId="{D28E8003-E5DB-40C1-BA33-D790273BB6ED}" srcOrd="1" destOrd="0" presId="urn:microsoft.com/office/officeart/2011/layout/CircleProcess"/>
    <dgm:cxn modelId="{E4C639F8-2A71-48E9-BFFE-602B0862E2A5}" type="presOf" srcId="{B7C9AAA4-F21F-40A5-B1B4-6CA22641BD6A}" destId="{4EF19666-B57D-4EDF-9C05-A58B71034A69}" srcOrd="0" destOrd="0" presId="urn:microsoft.com/office/officeart/2011/layout/CircleProcess"/>
    <dgm:cxn modelId="{325620C1-61E2-43BA-AFC5-AD42A0E45114}" type="presParOf" srcId="{4EF19666-B57D-4EDF-9C05-A58B71034A69}" destId="{0C1609AD-026E-4A45-8393-F199F492C98F}" srcOrd="0" destOrd="0" presId="urn:microsoft.com/office/officeart/2011/layout/CircleProcess"/>
    <dgm:cxn modelId="{D410B015-5799-4090-9DC6-224056181A85}" type="presParOf" srcId="{0C1609AD-026E-4A45-8393-F199F492C98F}" destId="{D0A16ECC-09BD-4096-944A-D5DB4E71F25E}" srcOrd="0" destOrd="0" presId="urn:microsoft.com/office/officeart/2011/layout/CircleProcess"/>
    <dgm:cxn modelId="{B2E4D6CF-22FD-4128-BDE5-F61E674DE4CB}" type="presParOf" srcId="{4EF19666-B57D-4EDF-9C05-A58B71034A69}" destId="{0F4D16A9-2B9E-4C4E-82F1-20BB002E82B5}" srcOrd="1" destOrd="0" presId="urn:microsoft.com/office/officeart/2011/layout/CircleProcess"/>
    <dgm:cxn modelId="{C4D56074-60A5-462B-B6F6-9A6D8E5E1A05}" type="presParOf" srcId="{0F4D16A9-2B9E-4C4E-82F1-20BB002E82B5}" destId="{3DF581E1-D4FC-49FA-91C7-A84943740F33}" srcOrd="0" destOrd="0" presId="urn:microsoft.com/office/officeart/2011/layout/CircleProcess"/>
    <dgm:cxn modelId="{8642DB0E-5FC5-44A1-8842-788AE9E35F79}" type="presParOf" srcId="{4EF19666-B57D-4EDF-9C05-A58B71034A69}" destId="{856F512F-F46B-4570-A95F-D22CA96D8A86}" srcOrd="2" destOrd="0" presId="urn:microsoft.com/office/officeart/2011/layout/CircleProcess"/>
    <dgm:cxn modelId="{B05F24DA-AA79-4DE9-BFF4-53A768C1EA20}" type="presParOf" srcId="{4EF19666-B57D-4EDF-9C05-A58B71034A69}" destId="{100CA246-3815-485D-8966-8E4308195ACA}" srcOrd="3" destOrd="0" presId="urn:microsoft.com/office/officeart/2011/layout/CircleProcess"/>
    <dgm:cxn modelId="{0C53BCF1-A22F-457B-AB63-AA0EDBAB5606}" type="presParOf" srcId="{100CA246-3815-485D-8966-8E4308195ACA}" destId="{E582BDAD-A93B-44F8-8FD2-1BFCE8D50AFB}" srcOrd="0" destOrd="0" presId="urn:microsoft.com/office/officeart/2011/layout/CircleProcess"/>
    <dgm:cxn modelId="{98009BC8-89C3-4A3C-B78E-47076FB46565}" type="presParOf" srcId="{4EF19666-B57D-4EDF-9C05-A58B71034A69}" destId="{6587D3E7-476D-4774-808E-5172966F7163}" srcOrd="4" destOrd="0" presId="urn:microsoft.com/office/officeart/2011/layout/CircleProcess"/>
    <dgm:cxn modelId="{8B7D34DA-9FF5-4E26-BC96-CD4F0B06F56C}" type="presParOf" srcId="{6587D3E7-476D-4774-808E-5172966F7163}" destId="{04D166D6-1AE9-494E-BDDD-B23AF24F6B77}" srcOrd="0" destOrd="0" presId="urn:microsoft.com/office/officeart/2011/layout/CircleProcess"/>
    <dgm:cxn modelId="{595005C3-D477-4670-92BE-D61565053287}" type="presParOf" srcId="{4EF19666-B57D-4EDF-9C05-A58B71034A69}" destId="{57AFB91A-3A3E-4A8F-A7E3-6751FEEEB0B6}" srcOrd="5" destOrd="0" presId="urn:microsoft.com/office/officeart/2011/layout/CircleProcess"/>
    <dgm:cxn modelId="{A3A04848-87DD-41F2-A54C-5D29A4BDA001}" type="presParOf" srcId="{4EF19666-B57D-4EDF-9C05-A58B71034A69}" destId="{0CBCAD77-256A-4FF0-819B-0BEA3C52947E}" srcOrd="6" destOrd="0" presId="urn:microsoft.com/office/officeart/2011/layout/CircleProcess"/>
    <dgm:cxn modelId="{77ADFC92-9053-4FDF-9A73-2D44E726E7F2}" type="presParOf" srcId="{0CBCAD77-256A-4FF0-819B-0BEA3C52947E}" destId="{F715786D-C040-4F7F-B197-3FC7824A71F3}" srcOrd="0" destOrd="0" presId="urn:microsoft.com/office/officeart/2011/layout/CircleProcess"/>
    <dgm:cxn modelId="{AD1B6496-20A4-4F70-B15D-8651BD6FF9F4}" type="presParOf" srcId="{4EF19666-B57D-4EDF-9C05-A58B71034A69}" destId="{1F51A5C7-6E34-412B-B718-ACABD191F647}" srcOrd="7" destOrd="0" presId="urn:microsoft.com/office/officeart/2011/layout/CircleProcess"/>
    <dgm:cxn modelId="{D75D2C96-AACA-4E8F-A92C-83A85501CBD9}" type="presParOf" srcId="{1F51A5C7-6E34-412B-B718-ACABD191F647}" destId="{CA1EA4E1-EFB7-4A8D-92D3-9756EA10DA02}" srcOrd="0" destOrd="0" presId="urn:microsoft.com/office/officeart/2011/layout/CircleProcess"/>
    <dgm:cxn modelId="{F855A55F-B682-47A7-893E-C2269EF1BFB7}" type="presParOf" srcId="{4EF19666-B57D-4EDF-9C05-A58B71034A69}" destId="{D28E8003-E5DB-40C1-BA33-D790273BB6ED}" srcOrd="8" destOrd="0" presId="urn:microsoft.com/office/officeart/2011/layout/CircleProcess"/>
  </dgm:cxnLst>
  <dgm:bg>
    <a:effectLst>
      <a:outerShdw blurRad="50800" dist="38100" dir="2700000" algn="tl" rotWithShape="0">
        <a:schemeClr val="tx1">
          <a:alpha val="40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E15DF2-1D81-4463-BD1A-2600569691B1}" type="doc">
      <dgm:prSet loTypeId="urn:microsoft.com/office/officeart/2005/8/layout/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79A27F-5849-41C1-B49E-8E005E12E62F}">
      <dgm:prSet phldrT="[Text]" custT="1"/>
      <dgm:spPr>
        <a:solidFill>
          <a:srgbClr val="70AD47"/>
        </a:solidFill>
        <a:scene3d>
          <a:camera prst="orthographicFront"/>
          <a:lightRig rig="threePt" dir="t">
            <a:rot lat="0" lon="0" rev="7500000"/>
          </a:lightRig>
        </a:scene3d>
        <a:sp3d prstMaterial="matte"/>
      </dgm:spPr>
      <dgm:t>
        <a:bodyPr/>
        <a:lstStyle/>
        <a:p>
          <a:r>
            <a:rPr lang="en-US" sz="1700">
              <a:solidFill>
                <a:schemeClr val="tx1"/>
              </a:solidFill>
              <a:latin typeface="+mn-lt"/>
              <a:cs typeface="Arial" pitchFamily="34" charset="0"/>
            </a:rPr>
            <a:t>Separation Initiated</a:t>
          </a:r>
        </a:p>
      </dgm:t>
    </dgm:pt>
    <dgm:pt modelId="{F840DDCF-FDA7-4173-A126-5CE7B9B1E65C}" type="parTrans" cxnId="{21623526-D31E-4330-A42F-289FF60CDF77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2E03AD99-86DD-44D2-AED6-154681FF25F2}" type="sibTrans" cxnId="{21623526-D31E-4330-A42F-289FF60CDF77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75AC0E6B-F600-4B18-AC30-A78DD31E7124}">
      <dgm:prSet phldrT="[Text]" custT="1"/>
      <dgm:spPr>
        <a:solidFill>
          <a:srgbClr val="1080A1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bg1"/>
              </a:solidFill>
              <a:latin typeface="+mn-lt"/>
              <a:cs typeface="Arial" pitchFamily="34" charset="0"/>
            </a:rPr>
            <a:t>Claim Filed</a:t>
          </a:r>
        </a:p>
      </dgm:t>
    </dgm:pt>
    <dgm:pt modelId="{07BFEAB2-F14B-43D7-BEE7-0048958294C8}" type="parTrans" cxnId="{AF253C48-88E0-424A-8D94-7D872CECB493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F4255C50-11BE-4899-9C6C-12BAB575C3C7}" type="sibTrans" cxnId="{AF253C48-88E0-424A-8D94-7D872CECB493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EFB7D3C1-AE3A-4830-85C7-037D581C4759}">
      <dgm:prSet phldrT="[Text]" custT="1"/>
      <dgm:spPr>
        <a:solidFill>
          <a:schemeClr val="accent6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tx1"/>
              </a:solidFill>
              <a:latin typeface="+mn-lt"/>
              <a:cs typeface="Arial" pitchFamily="34" charset="0"/>
            </a:rPr>
            <a:t>Employer Protests</a:t>
          </a:r>
        </a:p>
      </dgm:t>
    </dgm:pt>
    <dgm:pt modelId="{E873FCB2-AB00-49D8-86C5-C4F6563E8CA7}" type="parTrans" cxnId="{2ED86B29-90A0-4BC7-8200-91ABD591FB23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FF552525-7B9D-4970-9D39-7FD985CEF192}" type="sibTrans" cxnId="{2ED86B29-90A0-4BC7-8200-91ABD591FB23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541E2A86-ABEB-4D94-B3BF-1446FE1C761F}">
      <dgm:prSet phldrT="[Text]" custT="1"/>
      <dgm:spPr>
        <a:solidFill>
          <a:srgbClr val="1080A1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bg1"/>
              </a:solidFill>
              <a:latin typeface="+mn-lt"/>
              <a:cs typeface="Arial" pitchFamily="34" charset="0"/>
            </a:rPr>
            <a:t>State Agency Issues Determination</a:t>
          </a:r>
        </a:p>
      </dgm:t>
    </dgm:pt>
    <dgm:pt modelId="{E31EB7D1-261C-4189-889B-1CAD6294AA8C}" type="parTrans" cxnId="{EC56E07B-7802-48D4-A763-DD8F533F1FEA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2824174E-B84E-4CC1-99AA-20B5D04473C2}" type="sibTrans" cxnId="{EC56E07B-7802-48D4-A763-DD8F533F1FEA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0F141567-F3CE-4098-A1B4-D6A63B55A0E2}">
      <dgm:prSet phldrT="[Text]" custT="1"/>
      <dgm:spPr>
        <a:solidFill>
          <a:schemeClr val="accent6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tx1"/>
              </a:solidFill>
              <a:latin typeface="+mn-lt"/>
              <a:cs typeface="Arial" pitchFamily="34" charset="0"/>
            </a:rPr>
            <a:t>Appeal Filed</a:t>
          </a:r>
        </a:p>
      </dgm:t>
    </dgm:pt>
    <dgm:pt modelId="{8B701FA1-3E9E-4D21-9285-91CFDAA2187A}" type="parTrans" cxnId="{DC552BE7-555F-4620-A137-7A70BB6C713C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2DDC4A3C-5ADB-465F-B715-E096CED31EDD}" type="sibTrans" cxnId="{DC552BE7-555F-4620-A137-7A70BB6C713C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55153B31-D44F-4326-A26B-C51D26954789}">
      <dgm:prSet custT="1"/>
      <dgm:spPr>
        <a:solidFill>
          <a:srgbClr val="70AD47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tx1"/>
              </a:solidFill>
              <a:latin typeface="+mn-lt"/>
              <a:cs typeface="Arial" pitchFamily="34" charset="0"/>
            </a:rPr>
            <a:t>UI Hearing </a:t>
          </a:r>
        </a:p>
      </dgm:t>
    </dgm:pt>
    <dgm:pt modelId="{F91EE9BF-E967-4885-9B1F-11DA2044C966}" type="parTrans" cxnId="{BF5FF2E2-9680-415E-8781-14ADE7D956E8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6960AF37-BBC0-43FC-952D-BA3D3330E2BF}" type="sibTrans" cxnId="{BF5FF2E2-9680-415E-8781-14ADE7D956E8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F33BBFBE-05D9-4610-BBC0-89F1E21E9D6B}">
      <dgm:prSet custT="1"/>
      <dgm:spPr>
        <a:solidFill>
          <a:srgbClr val="1080A1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bg1"/>
              </a:solidFill>
              <a:latin typeface="+mn-lt"/>
              <a:cs typeface="Arial" pitchFamily="34" charset="0"/>
            </a:rPr>
            <a:t>State Hearing Decision</a:t>
          </a:r>
        </a:p>
      </dgm:t>
    </dgm:pt>
    <dgm:pt modelId="{97C7F63C-823B-4D5E-98D3-53D979458557}" type="parTrans" cxnId="{0F91A1E9-4A66-4C51-91BA-280634DFA318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BEE45C65-0AB0-46BF-8B6A-28341381BE2D}" type="sibTrans" cxnId="{0F91A1E9-4A66-4C51-91BA-280634DFA318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BDD04C07-5F3F-49DD-B632-F7950416E2A7}">
      <dgm:prSet custT="1"/>
      <dgm:spPr>
        <a:solidFill>
          <a:srgbClr val="70AD47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tx1"/>
              </a:solidFill>
              <a:latin typeface="+mn-lt"/>
              <a:cs typeface="Arial" pitchFamily="34" charset="0"/>
            </a:rPr>
            <a:t>Petition to Board of Review</a:t>
          </a:r>
        </a:p>
      </dgm:t>
    </dgm:pt>
    <dgm:pt modelId="{A029DDB0-2842-4FCC-9999-282700E869DA}" type="parTrans" cxnId="{E8B3EE34-0385-4328-9886-356C2DB62798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4107077C-6F09-47BE-BA63-E6ADC1DCF966}" type="sibTrans" cxnId="{E8B3EE34-0385-4328-9886-356C2DB62798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37378B93-AF0C-4DBA-893D-AE503493910D}">
      <dgm:prSet custT="1"/>
      <dgm:spPr>
        <a:solidFill>
          <a:srgbClr val="1080A1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sz="1700">
              <a:solidFill>
                <a:schemeClr val="bg1"/>
              </a:solidFill>
              <a:latin typeface="+mn-lt"/>
              <a:cs typeface="Arial" pitchFamily="34" charset="0"/>
            </a:rPr>
            <a:t>Board of Review Determination</a:t>
          </a:r>
        </a:p>
      </dgm:t>
    </dgm:pt>
    <dgm:pt modelId="{C2882FBE-E686-4523-A0D0-A6AD3F3D1967}" type="parTrans" cxnId="{B9CB73FB-750F-4DB5-A98F-CDAB6BBE1B53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8D41CA6E-5FB6-4016-96D1-77F2BA72607A}" type="sibTrans" cxnId="{B9CB73FB-750F-4DB5-A98F-CDAB6BBE1B53}">
      <dgm:prSet/>
      <dgm:spPr/>
      <dgm:t>
        <a:bodyPr/>
        <a:lstStyle/>
        <a:p>
          <a:endParaRPr lang="en-US">
            <a:solidFill>
              <a:srgbClr val="595959"/>
            </a:solidFill>
          </a:endParaRPr>
        </a:p>
      </dgm:t>
    </dgm:pt>
    <dgm:pt modelId="{E5BCC675-5305-45CC-ABAD-CD67FD0CD46E}" type="pres">
      <dgm:prSet presAssocID="{FFE15DF2-1D81-4463-BD1A-2600569691B1}" presName="diagram" presStyleCnt="0">
        <dgm:presLayoutVars>
          <dgm:dir/>
          <dgm:resizeHandles val="exact"/>
        </dgm:presLayoutVars>
      </dgm:prSet>
      <dgm:spPr/>
    </dgm:pt>
    <dgm:pt modelId="{55079676-8364-4497-B022-F2C9591AFEAC}" type="pres">
      <dgm:prSet presAssocID="{7479A27F-5849-41C1-B49E-8E005E12E62F}" presName="node" presStyleLbl="node1" presStyleIdx="0" presStyleCnt="9">
        <dgm:presLayoutVars>
          <dgm:bulletEnabled val="1"/>
        </dgm:presLayoutVars>
      </dgm:prSet>
      <dgm:spPr/>
    </dgm:pt>
    <dgm:pt modelId="{ACAB173B-B480-4FEB-9CD8-FEA5752D5FA2}" type="pres">
      <dgm:prSet presAssocID="{2E03AD99-86DD-44D2-AED6-154681FF25F2}" presName="sibTrans" presStyleLbl="sibTrans2D1" presStyleIdx="0" presStyleCnt="8"/>
      <dgm:spPr/>
    </dgm:pt>
    <dgm:pt modelId="{81B935DA-587F-4370-8399-486DC0ADF526}" type="pres">
      <dgm:prSet presAssocID="{2E03AD99-86DD-44D2-AED6-154681FF25F2}" presName="connectorText" presStyleLbl="sibTrans2D1" presStyleIdx="0" presStyleCnt="8"/>
      <dgm:spPr/>
    </dgm:pt>
    <dgm:pt modelId="{B142B38C-6C1A-4547-ADEF-7CC6158DB177}" type="pres">
      <dgm:prSet presAssocID="{75AC0E6B-F600-4B18-AC30-A78DD31E7124}" presName="node" presStyleLbl="node1" presStyleIdx="1" presStyleCnt="9">
        <dgm:presLayoutVars>
          <dgm:bulletEnabled val="1"/>
        </dgm:presLayoutVars>
      </dgm:prSet>
      <dgm:spPr/>
    </dgm:pt>
    <dgm:pt modelId="{73176A92-0EB2-4DD0-A9EF-139030444543}" type="pres">
      <dgm:prSet presAssocID="{F4255C50-11BE-4899-9C6C-12BAB575C3C7}" presName="sibTrans" presStyleLbl="sibTrans2D1" presStyleIdx="1" presStyleCnt="8"/>
      <dgm:spPr/>
    </dgm:pt>
    <dgm:pt modelId="{3DEB8564-7546-476F-8C7F-A9B9EF92A101}" type="pres">
      <dgm:prSet presAssocID="{F4255C50-11BE-4899-9C6C-12BAB575C3C7}" presName="connectorText" presStyleLbl="sibTrans2D1" presStyleIdx="1" presStyleCnt="8"/>
      <dgm:spPr/>
    </dgm:pt>
    <dgm:pt modelId="{B804EECF-EFAE-441D-A131-349BF5D8DA74}" type="pres">
      <dgm:prSet presAssocID="{EFB7D3C1-AE3A-4830-85C7-037D581C4759}" presName="node" presStyleLbl="node1" presStyleIdx="2" presStyleCnt="9">
        <dgm:presLayoutVars>
          <dgm:bulletEnabled val="1"/>
        </dgm:presLayoutVars>
      </dgm:prSet>
      <dgm:spPr/>
    </dgm:pt>
    <dgm:pt modelId="{340573F0-8A68-4ED9-B3B5-3FB1F74C4C6E}" type="pres">
      <dgm:prSet presAssocID="{FF552525-7B9D-4970-9D39-7FD985CEF192}" presName="sibTrans" presStyleLbl="sibTrans2D1" presStyleIdx="2" presStyleCnt="8"/>
      <dgm:spPr/>
    </dgm:pt>
    <dgm:pt modelId="{607DE457-1E4F-498F-914F-738B82975261}" type="pres">
      <dgm:prSet presAssocID="{FF552525-7B9D-4970-9D39-7FD985CEF192}" presName="connectorText" presStyleLbl="sibTrans2D1" presStyleIdx="2" presStyleCnt="8"/>
      <dgm:spPr/>
    </dgm:pt>
    <dgm:pt modelId="{FD2D631D-31F9-4483-9BE7-DB4D4F2A2958}" type="pres">
      <dgm:prSet presAssocID="{541E2A86-ABEB-4D94-B3BF-1446FE1C761F}" presName="node" presStyleLbl="node1" presStyleIdx="3" presStyleCnt="9">
        <dgm:presLayoutVars>
          <dgm:bulletEnabled val="1"/>
        </dgm:presLayoutVars>
      </dgm:prSet>
      <dgm:spPr/>
    </dgm:pt>
    <dgm:pt modelId="{785E1F6C-000E-4C42-B9B1-AE1BEFD1E429}" type="pres">
      <dgm:prSet presAssocID="{2824174E-B84E-4CC1-99AA-20B5D04473C2}" presName="sibTrans" presStyleLbl="sibTrans2D1" presStyleIdx="3" presStyleCnt="8"/>
      <dgm:spPr/>
    </dgm:pt>
    <dgm:pt modelId="{F40B8888-B01F-4FD3-9F23-9301861899C3}" type="pres">
      <dgm:prSet presAssocID="{2824174E-B84E-4CC1-99AA-20B5D04473C2}" presName="connectorText" presStyleLbl="sibTrans2D1" presStyleIdx="3" presStyleCnt="8"/>
      <dgm:spPr/>
    </dgm:pt>
    <dgm:pt modelId="{94C3C9EA-CBEA-4A3F-B55B-B211D743FEE5}" type="pres">
      <dgm:prSet presAssocID="{0F141567-F3CE-4098-A1B4-D6A63B55A0E2}" presName="node" presStyleLbl="node1" presStyleIdx="4" presStyleCnt="9">
        <dgm:presLayoutVars>
          <dgm:bulletEnabled val="1"/>
        </dgm:presLayoutVars>
      </dgm:prSet>
      <dgm:spPr/>
    </dgm:pt>
    <dgm:pt modelId="{496B81DD-1F37-4F4F-A037-DAA1983CD914}" type="pres">
      <dgm:prSet presAssocID="{2DDC4A3C-5ADB-465F-B715-E096CED31EDD}" presName="sibTrans" presStyleLbl="sibTrans2D1" presStyleIdx="4" presStyleCnt="8"/>
      <dgm:spPr/>
    </dgm:pt>
    <dgm:pt modelId="{162A9CC4-84E3-4909-9BA4-3D3F53168E2C}" type="pres">
      <dgm:prSet presAssocID="{2DDC4A3C-5ADB-465F-B715-E096CED31EDD}" presName="connectorText" presStyleLbl="sibTrans2D1" presStyleIdx="4" presStyleCnt="8"/>
      <dgm:spPr/>
    </dgm:pt>
    <dgm:pt modelId="{B0813BE5-66EA-4ECD-BFAD-BB444164D032}" type="pres">
      <dgm:prSet presAssocID="{55153B31-D44F-4326-A26B-C51D26954789}" presName="node" presStyleLbl="node1" presStyleIdx="5" presStyleCnt="9">
        <dgm:presLayoutVars>
          <dgm:bulletEnabled val="1"/>
        </dgm:presLayoutVars>
      </dgm:prSet>
      <dgm:spPr/>
    </dgm:pt>
    <dgm:pt modelId="{741E962D-39E8-44F6-A3AA-81828AE6CD78}" type="pres">
      <dgm:prSet presAssocID="{6960AF37-BBC0-43FC-952D-BA3D3330E2BF}" presName="sibTrans" presStyleLbl="sibTrans2D1" presStyleIdx="5" presStyleCnt="8"/>
      <dgm:spPr/>
    </dgm:pt>
    <dgm:pt modelId="{8A96C6CE-0958-4BE9-A197-0D1E664E9C78}" type="pres">
      <dgm:prSet presAssocID="{6960AF37-BBC0-43FC-952D-BA3D3330E2BF}" presName="connectorText" presStyleLbl="sibTrans2D1" presStyleIdx="5" presStyleCnt="8"/>
      <dgm:spPr/>
    </dgm:pt>
    <dgm:pt modelId="{04F26D15-8735-461E-8C58-1FC6E9CEFBA6}" type="pres">
      <dgm:prSet presAssocID="{F33BBFBE-05D9-4610-BBC0-89F1E21E9D6B}" presName="node" presStyleLbl="node1" presStyleIdx="6" presStyleCnt="9" custLinFactNeighborX="-853" custLinFactNeighborY="-11802">
        <dgm:presLayoutVars>
          <dgm:bulletEnabled val="1"/>
        </dgm:presLayoutVars>
      </dgm:prSet>
      <dgm:spPr/>
    </dgm:pt>
    <dgm:pt modelId="{9D3D8087-6DF5-483D-982F-E953C00AEDD3}" type="pres">
      <dgm:prSet presAssocID="{BEE45C65-0AB0-46BF-8B6A-28341381BE2D}" presName="sibTrans" presStyleLbl="sibTrans2D1" presStyleIdx="6" presStyleCnt="8"/>
      <dgm:spPr/>
    </dgm:pt>
    <dgm:pt modelId="{F33E71D5-DBE6-404C-847E-F4752D112205}" type="pres">
      <dgm:prSet presAssocID="{BEE45C65-0AB0-46BF-8B6A-28341381BE2D}" presName="connectorText" presStyleLbl="sibTrans2D1" presStyleIdx="6" presStyleCnt="8"/>
      <dgm:spPr/>
    </dgm:pt>
    <dgm:pt modelId="{1C5E6EC3-9A95-47B0-84C8-9633143FE248}" type="pres">
      <dgm:prSet presAssocID="{BDD04C07-5F3F-49DD-B632-F7950416E2A7}" presName="node" presStyleLbl="node1" presStyleIdx="7" presStyleCnt="9" custLinFactNeighborX="0" custLinFactNeighborY="-10226">
        <dgm:presLayoutVars>
          <dgm:bulletEnabled val="1"/>
        </dgm:presLayoutVars>
      </dgm:prSet>
      <dgm:spPr/>
    </dgm:pt>
    <dgm:pt modelId="{77229A8E-D55C-43D0-9FF5-EB8C8AA734EF}" type="pres">
      <dgm:prSet presAssocID="{4107077C-6F09-47BE-BA63-E6ADC1DCF966}" presName="sibTrans" presStyleLbl="sibTrans2D1" presStyleIdx="7" presStyleCnt="8"/>
      <dgm:spPr/>
    </dgm:pt>
    <dgm:pt modelId="{46D865B8-4612-4604-9FF3-F48A79679209}" type="pres">
      <dgm:prSet presAssocID="{4107077C-6F09-47BE-BA63-E6ADC1DCF966}" presName="connectorText" presStyleLbl="sibTrans2D1" presStyleIdx="7" presStyleCnt="8"/>
      <dgm:spPr/>
    </dgm:pt>
    <dgm:pt modelId="{3FE907DD-F191-484C-8CB8-5E1CAB337202}" type="pres">
      <dgm:prSet presAssocID="{37378B93-AF0C-4DBA-893D-AE503493910D}" presName="node" presStyleLbl="node1" presStyleIdx="8" presStyleCnt="9" custLinFactNeighborX="1564" custLinFactNeighborY="-10226">
        <dgm:presLayoutVars>
          <dgm:bulletEnabled val="1"/>
        </dgm:presLayoutVars>
      </dgm:prSet>
      <dgm:spPr/>
    </dgm:pt>
  </dgm:ptLst>
  <dgm:cxnLst>
    <dgm:cxn modelId="{9294E700-0BF2-1246-AC53-FF25C23316AB}" type="presOf" srcId="{F4255C50-11BE-4899-9C6C-12BAB575C3C7}" destId="{3DEB8564-7546-476F-8C7F-A9B9EF92A101}" srcOrd="1" destOrd="0" presId="urn:microsoft.com/office/officeart/2005/8/layout/process5"/>
    <dgm:cxn modelId="{B0A1F505-30DC-8E4D-843E-7A589257706E}" type="presOf" srcId="{BEE45C65-0AB0-46BF-8B6A-28341381BE2D}" destId="{9D3D8087-6DF5-483D-982F-E953C00AEDD3}" srcOrd="0" destOrd="0" presId="urn:microsoft.com/office/officeart/2005/8/layout/process5"/>
    <dgm:cxn modelId="{22BA5F0A-8BCA-CC43-81B9-4ECA9D260808}" type="presOf" srcId="{6960AF37-BBC0-43FC-952D-BA3D3330E2BF}" destId="{741E962D-39E8-44F6-A3AA-81828AE6CD78}" srcOrd="0" destOrd="0" presId="urn:microsoft.com/office/officeart/2005/8/layout/process5"/>
    <dgm:cxn modelId="{2C0E6514-6DBF-954C-BEBB-DB4F9A3A192E}" type="presOf" srcId="{2E03AD99-86DD-44D2-AED6-154681FF25F2}" destId="{81B935DA-587F-4370-8399-486DC0ADF526}" srcOrd="1" destOrd="0" presId="urn:microsoft.com/office/officeart/2005/8/layout/process5"/>
    <dgm:cxn modelId="{4DDA7E14-A3F4-E24F-A460-B0B4921EC05A}" type="presOf" srcId="{75AC0E6B-F600-4B18-AC30-A78DD31E7124}" destId="{B142B38C-6C1A-4547-ADEF-7CC6158DB177}" srcOrd="0" destOrd="0" presId="urn:microsoft.com/office/officeart/2005/8/layout/process5"/>
    <dgm:cxn modelId="{8E93D319-C432-4E41-A9EB-E933356A89E7}" type="presOf" srcId="{BEE45C65-0AB0-46BF-8B6A-28341381BE2D}" destId="{F33E71D5-DBE6-404C-847E-F4752D112205}" srcOrd="1" destOrd="0" presId="urn:microsoft.com/office/officeart/2005/8/layout/process5"/>
    <dgm:cxn modelId="{EDA53A1A-8AC5-214D-906A-618A4B521590}" type="presOf" srcId="{F33BBFBE-05D9-4610-BBC0-89F1E21E9D6B}" destId="{04F26D15-8735-461E-8C58-1FC6E9CEFBA6}" srcOrd="0" destOrd="0" presId="urn:microsoft.com/office/officeart/2005/8/layout/process5"/>
    <dgm:cxn modelId="{21623526-D31E-4330-A42F-289FF60CDF77}" srcId="{FFE15DF2-1D81-4463-BD1A-2600569691B1}" destId="{7479A27F-5849-41C1-B49E-8E005E12E62F}" srcOrd="0" destOrd="0" parTransId="{F840DDCF-FDA7-4173-A126-5CE7B9B1E65C}" sibTransId="{2E03AD99-86DD-44D2-AED6-154681FF25F2}"/>
    <dgm:cxn modelId="{2ED86B29-90A0-4BC7-8200-91ABD591FB23}" srcId="{FFE15DF2-1D81-4463-BD1A-2600569691B1}" destId="{EFB7D3C1-AE3A-4830-85C7-037D581C4759}" srcOrd="2" destOrd="0" parTransId="{E873FCB2-AB00-49D8-86C5-C4F6563E8CA7}" sibTransId="{FF552525-7B9D-4970-9D39-7FD985CEF192}"/>
    <dgm:cxn modelId="{54942933-A9EA-4A46-96F0-0AAECA69FA3A}" type="presOf" srcId="{EFB7D3C1-AE3A-4830-85C7-037D581C4759}" destId="{B804EECF-EFAE-441D-A131-349BF5D8DA74}" srcOrd="0" destOrd="0" presId="urn:microsoft.com/office/officeart/2005/8/layout/process5"/>
    <dgm:cxn modelId="{E8B3EE34-0385-4328-9886-356C2DB62798}" srcId="{FFE15DF2-1D81-4463-BD1A-2600569691B1}" destId="{BDD04C07-5F3F-49DD-B632-F7950416E2A7}" srcOrd="7" destOrd="0" parTransId="{A029DDB0-2842-4FCC-9999-282700E869DA}" sibTransId="{4107077C-6F09-47BE-BA63-E6ADC1DCF966}"/>
    <dgm:cxn modelId="{AF253C48-88E0-424A-8D94-7D872CECB493}" srcId="{FFE15DF2-1D81-4463-BD1A-2600569691B1}" destId="{75AC0E6B-F600-4B18-AC30-A78DD31E7124}" srcOrd="1" destOrd="0" parTransId="{07BFEAB2-F14B-43D7-BEE7-0048958294C8}" sibTransId="{F4255C50-11BE-4899-9C6C-12BAB575C3C7}"/>
    <dgm:cxn modelId="{6F7F684C-EFE1-CE45-8325-E0B3B2447A1F}" type="presOf" srcId="{2824174E-B84E-4CC1-99AA-20B5D04473C2}" destId="{F40B8888-B01F-4FD3-9F23-9301861899C3}" srcOrd="1" destOrd="0" presId="urn:microsoft.com/office/officeart/2005/8/layout/process5"/>
    <dgm:cxn modelId="{59E86C6D-BA1B-6B4C-986C-DFF1B626C732}" type="presOf" srcId="{55153B31-D44F-4326-A26B-C51D26954789}" destId="{B0813BE5-66EA-4ECD-BFAD-BB444164D032}" srcOrd="0" destOrd="0" presId="urn:microsoft.com/office/officeart/2005/8/layout/process5"/>
    <dgm:cxn modelId="{27A7004F-6B16-474D-8603-26D12E8C3BBA}" type="presOf" srcId="{7479A27F-5849-41C1-B49E-8E005E12E62F}" destId="{55079676-8364-4497-B022-F2C9591AFEAC}" srcOrd="0" destOrd="0" presId="urn:microsoft.com/office/officeart/2005/8/layout/process5"/>
    <dgm:cxn modelId="{F0151870-920C-7C4A-995E-9F1F8DD3F6E0}" type="presOf" srcId="{F4255C50-11BE-4899-9C6C-12BAB575C3C7}" destId="{73176A92-0EB2-4DD0-A9EF-139030444543}" srcOrd="0" destOrd="0" presId="urn:microsoft.com/office/officeart/2005/8/layout/process5"/>
    <dgm:cxn modelId="{D9724C70-B1AA-F442-8E06-84101016E547}" type="presOf" srcId="{FFE15DF2-1D81-4463-BD1A-2600569691B1}" destId="{E5BCC675-5305-45CC-ABAD-CD67FD0CD46E}" srcOrd="0" destOrd="0" presId="urn:microsoft.com/office/officeart/2005/8/layout/process5"/>
    <dgm:cxn modelId="{7198A476-7A9D-AF42-B880-5358CE9B3AB1}" type="presOf" srcId="{0F141567-F3CE-4098-A1B4-D6A63B55A0E2}" destId="{94C3C9EA-CBEA-4A3F-B55B-B211D743FEE5}" srcOrd="0" destOrd="0" presId="urn:microsoft.com/office/officeart/2005/8/layout/process5"/>
    <dgm:cxn modelId="{27F22657-CE69-014E-A298-30E9F3823E8F}" type="presOf" srcId="{4107077C-6F09-47BE-BA63-E6ADC1DCF966}" destId="{77229A8E-D55C-43D0-9FF5-EB8C8AA734EF}" srcOrd="0" destOrd="0" presId="urn:microsoft.com/office/officeart/2005/8/layout/process5"/>
    <dgm:cxn modelId="{4D107657-45E1-D84E-A1F4-AA13DEAE501E}" type="presOf" srcId="{BDD04C07-5F3F-49DD-B632-F7950416E2A7}" destId="{1C5E6EC3-9A95-47B0-84C8-9633143FE248}" srcOrd="0" destOrd="0" presId="urn:microsoft.com/office/officeart/2005/8/layout/process5"/>
    <dgm:cxn modelId="{EC56E07B-7802-48D4-A763-DD8F533F1FEA}" srcId="{FFE15DF2-1D81-4463-BD1A-2600569691B1}" destId="{541E2A86-ABEB-4D94-B3BF-1446FE1C761F}" srcOrd="3" destOrd="0" parTransId="{E31EB7D1-261C-4189-889B-1CAD6294AA8C}" sibTransId="{2824174E-B84E-4CC1-99AA-20B5D04473C2}"/>
    <dgm:cxn modelId="{D11DAD8F-E818-9E4A-87FA-5EF9F84B5366}" type="presOf" srcId="{2DDC4A3C-5ADB-465F-B715-E096CED31EDD}" destId="{496B81DD-1F37-4F4F-A037-DAA1983CD914}" srcOrd="0" destOrd="0" presId="urn:microsoft.com/office/officeart/2005/8/layout/process5"/>
    <dgm:cxn modelId="{B3617797-54A6-D247-89AC-9A1A6AF8C7AD}" type="presOf" srcId="{2E03AD99-86DD-44D2-AED6-154681FF25F2}" destId="{ACAB173B-B480-4FEB-9CD8-FEA5752D5FA2}" srcOrd="0" destOrd="0" presId="urn:microsoft.com/office/officeart/2005/8/layout/process5"/>
    <dgm:cxn modelId="{A75FD0A8-3714-AF45-B86B-921D8D16A001}" type="presOf" srcId="{4107077C-6F09-47BE-BA63-E6ADC1DCF966}" destId="{46D865B8-4612-4604-9FF3-F48A79679209}" srcOrd="1" destOrd="0" presId="urn:microsoft.com/office/officeart/2005/8/layout/process5"/>
    <dgm:cxn modelId="{4C65D8C7-B1B2-1D47-AA8A-E6411EB97B9A}" type="presOf" srcId="{541E2A86-ABEB-4D94-B3BF-1446FE1C761F}" destId="{FD2D631D-31F9-4483-9BE7-DB4D4F2A2958}" srcOrd="0" destOrd="0" presId="urn:microsoft.com/office/officeart/2005/8/layout/process5"/>
    <dgm:cxn modelId="{5DD389D3-BD65-6846-8C81-66286B2BA1C5}" type="presOf" srcId="{6960AF37-BBC0-43FC-952D-BA3D3330E2BF}" destId="{8A96C6CE-0958-4BE9-A197-0D1E664E9C78}" srcOrd="1" destOrd="0" presId="urn:microsoft.com/office/officeart/2005/8/layout/process5"/>
    <dgm:cxn modelId="{B9C964E0-D5BB-5D49-BFCE-B04BF40B9DF2}" type="presOf" srcId="{2DDC4A3C-5ADB-465F-B715-E096CED31EDD}" destId="{162A9CC4-84E3-4909-9BA4-3D3F53168E2C}" srcOrd="1" destOrd="0" presId="urn:microsoft.com/office/officeart/2005/8/layout/process5"/>
    <dgm:cxn modelId="{164471E0-20CB-3943-908B-0FB964B895A6}" type="presOf" srcId="{37378B93-AF0C-4DBA-893D-AE503493910D}" destId="{3FE907DD-F191-484C-8CB8-5E1CAB337202}" srcOrd="0" destOrd="0" presId="urn:microsoft.com/office/officeart/2005/8/layout/process5"/>
    <dgm:cxn modelId="{BF5FF2E2-9680-415E-8781-14ADE7D956E8}" srcId="{FFE15DF2-1D81-4463-BD1A-2600569691B1}" destId="{55153B31-D44F-4326-A26B-C51D26954789}" srcOrd="5" destOrd="0" parTransId="{F91EE9BF-E967-4885-9B1F-11DA2044C966}" sibTransId="{6960AF37-BBC0-43FC-952D-BA3D3330E2BF}"/>
    <dgm:cxn modelId="{DC552BE7-555F-4620-A137-7A70BB6C713C}" srcId="{FFE15DF2-1D81-4463-BD1A-2600569691B1}" destId="{0F141567-F3CE-4098-A1B4-D6A63B55A0E2}" srcOrd="4" destOrd="0" parTransId="{8B701FA1-3E9E-4D21-9285-91CFDAA2187A}" sibTransId="{2DDC4A3C-5ADB-465F-B715-E096CED31EDD}"/>
    <dgm:cxn modelId="{0F91A1E9-4A66-4C51-91BA-280634DFA318}" srcId="{FFE15DF2-1D81-4463-BD1A-2600569691B1}" destId="{F33BBFBE-05D9-4610-BBC0-89F1E21E9D6B}" srcOrd="6" destOrd="0" parTransId="{97C7F63C-823B-4D5E-98D3-53D979458557}" sibTransId="{BEE45C65-0AB0-46BF-8B6A-28341381BE2D}"/>
    <dgm:cxn modelId="{4347BCED-2FF9-0042-889A-3C22EF7C4B01}" type="presOf" srcId="{2824174E-B84E-4CC1-99AA-20B5D04473C2}" destId="{785E1F6C-000E-4C42-B9B1-AE1BEFD1E429}" srcOrd="0" destOrd="0" presId="urn:microsoft.com/office/officeart/2005/8/layout/process5"/>
    <dgm:cxn modelId="{90CB06EF-FD4F-E74C-97C5-9302AC88A79C}" type="presOf" srcId="{FF552525-7B9D-4970-9D39-7FD985CEF192}" destId="{340573F0-8A68-4ED9-B3B5-3FB1F74C4C6E}" srcOrd="0" destOrd="0" presId="urn:microsoft.com/office/officeart/2005/8/layout/process5"/>
    <dgm:cxn modelId="{CBC6CEF5-EF88-7B4F-B8A7-3342472403F2}" type="presOf" srcId="{FF552525-7B9D-4970-9D39-7FD985CEF192}" destId="{607DE457-1E4F-498F-914F-738B82975261}" srcOrd="1" destOrd="0" presId="urn:microsoft.com/office/officeart/2005/8/layout/process5"/>
    <dgm:cxn modelId="{B9CB73FB-750F-4DB5-A98F-CDAB6BBE1B53}" srcId="{FFE15DF2-1D81-4463-BD1A-2600569691B1}" destId="{37378B93-AF0C-4DBA-893D-AE503493910D}" srcOrd="8" destOrd="0" parTransId="{C2882FBE-E686-4523-A0D0-A6AD3F3D1967}" sibTransId="{8D41CA6E-5FB6-4016-96D1-77F2BA72607A}"/>
    <dgm:cxn modelId="{B08DF294-D8B3-0C41-B71A-A2F73DC87BF4}" type="presParOf" srcId="{E5BCC675-5305-45CC-ABAD-CD67FD0CD46E}" destId="{55079676-8364-4497-B022-F2C9591AFEAC}" srcOrd="0" destOrd="0" presId="urn:microsoft.com/office/officeart/2005/8/layout/process5"/>
    <dgm:cxn modelId="{8A5EC65E-8699-284C-8674-94EE695A9F13}" type="presParOf" srcId="{E5BCC675-5305-45CC-ABAD-CD67FD0CD46E}" destId="{ACAB173B-B480-4FEB-9CD8-FEA5752D5FA2}" srcOrd="1" destOrd="0" presId="urn:microsoft.com/office/officeart/2005/8/layout/process5"/>
    <dgm:cxn modelId="{2CFBAC12-7F3E-6743-ABCD-A2E7B02FE0F7}" type="presParOf" srcId="{ACAB173B-B480-4FEB-9CD8-FEA5752D5FA2}" destId="{81B935DA-587F-4370-8399-486DC0ADF526}" srcOrd="0" destOrd="0" presId="urn:microsoft.com/office/officeart/2005/8/layout/process5"/>
    <dgm:cxn modelId="{D6FE2D86-2943-574C-98EF-19B9A0455203}" type="presParOf" srcId="{E5BCC675-5305-45CC-ABAD-CD67FD0CD46E}" destId="{B142B38C-6C1A-4547-ADEF-7CC6158DB177}" srcOrd="2" destOrd="0" presId="urn:microsoft.com/office/officeart/2005/8/layout/process5"/>
    <dgm:cxn modelId="{13B1A326-8703-9E4C-B39B-6ECFE169D08A}" type="presParOf" srcId="{E5BCC675-5305-45CC-ABAD-CD67FD0CD46E}" destId="{73176A92-0EB2-4DD0-A9EF-139030444543}" srcOrd="3" destOrd="0" presId="urn:microsoft.com/office/officeart/2005/8/layout/process5"/>
    <dgm:cxn modelId="{FFBED714-C7ED-D241-A05D-2BD4ED8E2C72}" type="presParOf" srcId="{73176A92-0EB2-4DD0-A9EF-139030444543}" destId="{3DEB8564-7546-476F-8C7F-A9B9EF92A101}" srcOrd="0" destOrd="0" presId="urn:microsoft.com/office/officeart/2005/8/layout/process5"/>
    <dgm:cxn modelId="{64CE15C9-00AC-D047-BAA2-499A868561E4}" type="presParOf" srcId="{E5BCC675-5305-45CC-ABAD-CD67FD0CD46E}" destId="{B804EECF-EFAE-441D-A131-349BF5D8DA74}" srcOrd="4" destOrd="0" presId="urn:microsoft.com/office/officeart/2005/8/layout/process5"/>
    <dgm:cxn modelId="{24849A78-260B-9B42-94AE-1C88C01FA332}" type="presParOf" srcId="{E5BCC675-5305-45CC-ABAD-CD67FD0CD46E}" destId="{340573F0-8A68-4ED9-B3B5-3FB1F74C4C6E}" srcOrd="5" destOrd="0" presId="urn:microsoft.com/office/officeart/2005/8/layout/process5"/>
    <dgm:cxn modelId="{E905CDCD-3D21-4644-A20D-1544341D0636}" type="presParOf" srcId="{340573F0-8A68-4ED9-B3B5-3FB1F74C4C6E}" destId="{607DE457-1E4F-498F-914F-738B82975261}" srcOrd="0" destOrd="0" presId="urn:microsoft.com/office/officeart/2005/8/layout/process5"/>
    <dgm:cxn modelId="{07F14FD0-3604-1A4B-A0D9-E9E0D6ACCE47}" type="presParOf" srcId="{E5BCC675-5305-45CC-ABAD-CD67FD0CD46E}" destId="{FD2D631D-31F9-4483-9BE7-DB4D4F2A2958}" srcOrd="6" destOrd="0" presId="urn:microsoft.com/office/officeart/2005/8/layout/process5"/>
    <dgm:cxn modelId="{27BF36BB-FF2D-DB43-86B0-D53D1A41CB85}" type="presParOf" srcId="{E5BCC675-5305-45CC-ABAD-CD67FD0CD46E}" destId="{785E1F6C-000E-4C42-B9B1-AE1BEFD1E429}" srcOrd="7" destOrd="0" presId="urn:microsoft.com/office/officeart/2005/8/layout/process5"/>
    <dgm:cxn modelId="{B394FD89-58BF-8441-943B-9F1010198463}" type="presParOf" srcId="{785E1F6C-000E-4C42-B9B1-AE1BEFD1E429}" destId="{F40B8888-B01F-4FD3-9F23-9301861899C3}" srcOrd="0" destOrd="0" presId="urn:microsoft.com/office/officeart/2005/8/layout/process5"/>
    <dgm:cxn modelId="{0F00CAA2-2041-6148-BC99-9AC9CD423F75}" type="presParOf" srcId="{E5BCC675-5305-45CC-ABAD-CD67FD0CD46E}" destId="{94C3C9EA-CBEA-4A3F-B55B-B211D743FEE5}" srcOrd="8" destOrd="0" presId="urn:microsoft.com/office/officeart/2005/8/layout/process5"/>
    <dgm:cxn modelId="{8EE082ED-78D0-E746-A2C0-320A9173AF60}" type="presParOf" srcId="{E5BCC675-5305-45CC-ABAD-CD67FD0CD46E}" destId="{496B81DD-1F37-4F4F-A037-DAA1983CD914}" srcOrd="9" destOrd="0" presId="urn:microsoft.com/office/officeart/2005/8/layout/process5"/>
    <dgm:cxn modelId="{0C97D80C-CF56-B345-818C-01DC703B54E9}" type="presParOf" srcId="{496B81DD-1F37-4F4F-A037-DAA1983CD914}" destId="{162A9CC4-84E3-4909-9BA4-3D3F53168E2C}" srcOrd="0" destOrd="0" presId="urn:microsoft.com/office/officeart/2005/8/layout/process5"/>
    <dgm:cxn modelId="{AA7203B6-996F-814B-A028-7EAFB0CD8866}" type="presParOf" srcId="{E5BCC675-5305-45CC-ABAD-CD67FD0CD46E}" destId="{B0813BE5-66EA-4ECD-BFAD-BB444164D032}" srcOrd="10" destOrd="0" presId="urn:microsoft.com/office/officeart/2005/8/layout/process5"/>
    <dgm:cxn modelId="{B2C72B96-7A57-1341-8F16-AC4CC7B66052}" type="presParOf" srcId="{E5BCC675-5305-45CC-ABAD-CD67FD0CD46E}" destId="{741E962D-39E8-44F6-A3AA-81828AE6CD78}" srcOrd="11" destOrd="0" presId="urn:microsoft.com/office/officeart/2005/8/layout/process5"/>
    <dgm:cxn modelId="{7B2B41C8-AC17-5F4F-B9F8-F8038DE519AB}" type="presParOf" srcId="{741E962D-39E8-44F6-A3AA-81828AE6CD78}" destId="{8A96C6CE-0958-4BE9-A197-0D1E664E9C78}" srcOrd="0" destOrd="0" presId="urn:microsoft.com/office/officeart/2005/8/layout/process5"/>
    <dgm:cxn modelId="{EA5FC28B-9519-4049-9D6C-D0AFF255D897}" type="presParOf" srcId="{E5BCC675-5305-45CC-ABAD-CD67FD0CD46E}" destId="{04F26D15-8735-461E-8C58-1FC6E9CEFBA6}" srcOrd="12" destOrd="0" presId="urn:microsoft.com/office/officeart/2005/8/layout/process5"/>
    <dgm:cxn modelId="{DC867045-625D-184D-827A-9637396103E8}" type="presParOf" srcId="{E5BCC675-5305-45CC-ABAD-CD67FD0CD46E}" destId="{9D3D8087-6DF5-483D-982F-E953C00AEDD3}" srcOrd="13" destOrd="0" presId="urn:microsoft.com/office/officeart/2005/8/layout/process5"/>
    <dgm:cxn modelId="{E27176E7-9D8E-2D41-BF70-38C003E005BB}" type="presParOf" srcId="{9D3D8087-6DF5-483D-982F-E953C00AEDD3}" destId="{F33E71D5-DBE6-404C-847E-F4752D112205}" srcOrd="0" destOrd="0" presId="urn:microsoft.com/office/officeart/2005/8/layout/process5"/>
    <dgm:cxn modelId="{DF7B3F93-D4CF-8D4C-A599-B27F7F067861}" type="presParOf" srcId="{E5BCC675-5305-45CC-ABAD-CD67FD0CD46E}" destId="{1C5E6EC3-9A95-47B0-84C8-9633143FE248}" srcOrd="14" destOrd="0" presId="urn:microsoft.com/office/officeart/2005/8/layout/process5"/>
    <dgm:cxn modelId="{80A91FA9-098C-D149-A975-C02A4FA23616}" type="presParOf" srcId="{E5BCC675-5305-45CC-ABAD-CD67FD0CD46E}" destId="{77229A8E-D55C-43D0-9FF5-EB8C8AA734EF}" srcOrd="15" destOrd="0" presId="urn:microsoft.com/office/officeart/2005/8/layout/process5"/>
    <dgm:cxn modelId="{061BBB6D-6A6A-8747-936D-58D0985F42AF}" type="presParOf" srcId="{77229A8E-D55C-43D0-9FF5-EB8C8AA734EF}" destId="{46D865B8-4612-4604-9FF3-F48A79679209}" srcOrd="0" destOrd="0" presId="urn:microsoft.com/office/officeart/2005/8/layout/process5"/>
    <dgm:cxn modelId="{2808E53D-B36B-ED4A-B603-A08F4C4622D4}" type="presParOf" srcId="{E5BCC675-5305-45CC-ABAD-CD67FD0CD46E}" destId="{3FE907DD-F191-484C-8CB8-5E1CAB337202}" srcOrd="16" destOrd="0" presId="urn:microsoft.com/office/officeart/2005/8/layout/process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16ECC-09BD-4096-944A-D5DB4E71F25E}">
      <dsp:nvSpPr>
        <dsp:cNvPr id="0" name=""/>
        <dsp:cNvSpPr/>
      </dsp:nvSpPr>
      <dsp:spPr>
        <a:xfrm>
          <a:off x="5190740" y="1208271"/>
          <a:ext cx="2264292" cy="22647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581E1-D4FC-49FA-91C7-A84943740F33}">
      <dsp:nvSpPr>
        <dsp:cNvPr id="0" name=""/>
        <dsp:cNvSpPr/>
      </dsp:nvSpPr>
      <dsp:spPr>
        <a:xfrm>
          <a:off x="5265921" y="1283775"/>
          <a:ext cx="2113929" cy="21137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Claimant</a:t>
          </a:r>
        </a:p>
      </dsp:txBody>
      <dsp:txXfrm>
        <a:off x="5568122" y="1585789"/>
        <a:ext cx="1509528" cy="1509675"/>
      </dsp:txXfrm>
    </dsp:sp>
    <dsp:sp modelId="{E582BDAD-A93B-44F8-8FD2-1BFCE8D50AFB}">
      <dsp:nvSpPr>
        <dsp:cNvPr id="0" name=""/>
        <dsp:cNvSpPr/>
      </dsp:nvSpPr>
      <dsp:spPr>
        <a:xfrm rot="2700000">
          <a:off x="2853256" y="1211009"/>
          <a:ext cx="2258838" cy="225883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166D6-1AE9-494E-BDDD-B23AF24F6B77}">
      <dsp:nvSpPr>
        <dsp:cNvPr id="0" name=""/>
        <dsp:cNvSpPr/>
      </dsp:nvSpPr>
      <dsp:spPr>
        <a:xfrm>
          <a:off x="2925710" y="1283775"/>
          <a:ext cx="2113929" cy="21137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 Unemployment Agency</a:t>
          </a:r>
        </a:p>
      </dsp:txBody>
      <dsp:txXfrm>
        <a:off x="3227911" y="1585789"/>
        <a:ext cx="1509528" cy="1509675"/>
      </dsp:txXfrm>
    </dsp:sp>
    <dsp:sp modelId="{F715786D-C040-4F7F-B197-3FC7824A71F3}">
      <dsp:nvSpPr>
        <dsp:cNvPr id="0" name=""/>
        <dsp:cNvSpPr/>
      </dsp:nvSpPr>
      <dsp:spPr>
        <a:xfrm rot="2700000">
          <a:off x="513045" y="1211009"/>
          <a:ext cx="2258838" cy="225883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EA4E1-EFB7-4A8D-92D3-9756EA10DA02}">
      <dsp:nvSpPr>
        <dsp:cNvPr id="0" name=""/>
        <dsp:cNvSpPr/>
      </dsp:nvSpPr>
      <dsp:spPr>
        <a:xfrm>
          <a:off x="585499" y="1283775"/>
          <a:ext cx="2113929" cy="21137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Employer</a:t>
          </a:r>
        </a:p>
      </dsp:txBody>
      <dsp:txXfrm>
        <a:off x="887700" y="1585789"/>
        <a:ext cx="1509528" cy="1509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79676-8364-4497-B022-F2C9591AFEAC}">
      <dsp:nvSpPr>
        <dsp:cNvPr id="0" name=""/>
        <dsp:cNvSpPr/>
      </dsp:nvSpPr>
      <dsp:spPr>
        <a:xfrm>
          <a:off x="377837" y="1092"/>
          <a:ext cx="1806401" cy="1083840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matte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  <a:latin typeface="+mn-lt"/>
              <a:cs typeface="Arial" pitchFamily="34" charset="0"/>
            </a:rPr>
            <a:t>Separation Initiated</a:t>
          </a:r>
        </a:p>
      </dsp:txBody>
      <dsp:txXfrm>
        <a:off x="409582" y="32837"/>
        <a:ext cx="1742911" cy="1020350"/>
      </dsp:txXfrm>
    </dsp:sp>
    <dsp:sp modelId="{ACAB173B-B480-4FEB-9CD8-FEA5752D5FA2}">
      <dsp:nvSpPr>
        <dsp:cNvPr id="0" name=""/>
        <dsp:cNvSpPr/>
      </dsp:nvSpPr>
      <dsp:spPr>
        <a:xfrm>
          <a:off x="2343202" y="319019"/>
          <a:ext cx="382957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>
        <a:off x="2343202" y="408616"/>
        <a:ext cx="268070" cy="268793"/>
      </dsp:txXfrm>
    </dsp:sp>
    <dsp:sp modelId="{B142B38C-6C1A-4547-ADEF-7CC6158DB177}">
      <dsp:nvSpPr>
        <dsp:cNvPr id="0" name=""/>
        <dsp:cNvSpPr/>
      </dsp:nvSpPr>
      <dsp:spPr>
        <a:xfrm>
          <a:off x="2906799" y="1092"/>
          <a:ext cx="1806401" cy="1083840"/>
        </a:xfrm>
        <a:prstGeom prst="roundRect">
          <a:avLst>
            <a:gd name="adj" fmla="val 10000"/>
          </a:avLst>
        </a:prstGeom>
        <a:solidFill>
          <a:srgbClr val="1080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  <a:latin typeface="+mn-lt"/>
              <a:cs typeface="Arial" pitchFamily="34" charset="0"/>
            </a:rPr>
            <a:t>Claim Filed</a:t>
          </a:r>
        </a:p>
      </dsp:txBody>
      <dsp:txXfrm>
        <a:off x="2938544" y="32837"/>
        <a:ext cx="1742911" cy="1020350"/>
      </dsp:txXfrm>
    </dsp:sp>
    <dsp:sp modelId="{73176A92-0EB2-4DD0-A9EF-139030444543}">
      <dsp:nvSpPr>
        <dsp:cNvPr id="0" name=""/>
        <dsp:cNvSpPr/>
      </dsp:nvSpPr>
      <dsp:spPr>
        <a:xfrm>
          <a:off x="4872164" y="319019"/>
          <a:ext cx="382957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>
        <a:off x="4872164" y="408616"/>
        <a:ext cx="268070" cy="268793"/>
      </dsp:txXfrm>
    </dsp:sp>
    <dsp:sp modelId="{B804EECF-EFAE-441D-A131-349BF5D8DA74}">
      <dsp:nvSpPr>
        <dsp:cNvPr id="0" name=""/>
        <dsp:cNvSpPr/>
      </dsp:nvSpPr>
      <dsp:spPr>
        <a:xfrm>
          <a:off x="5435761" y="1092"/>
          <a:ext cx="1806401" cy="108384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  <a:latin typeface="+mn-lt"/>
              <a:cs typeface="Arial" pitchFamily="34" charset="0"/>
            </a:rPr>
            <a:t>Employer Protests</a:t>
          </a:r>
        </a:p>
      </dsp:txBody>
      <dsp:txXfrm>
        <a:off x="5467506" y="32837"/>
        <a:ext cx="1742911" cy="1020350"/>
      </dsp:txXfrm>
    </dsp:sp>
    <dsp:sp modelId="{340573F0-8A68-4ED9-B3B5-3FB1F74C4C6E}">
      <dsp:nvSpPr>
        <dsp:cNvPr id="0" name=""/>
        <dsp:cNvSpPr/>
      </dsp:nvSpPr>
      <dsp:spPr>
        <a:xfrm rot="5400000">
          <a:off x="6147483" y="1211381"/>
          <a:ext cx="382957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 rot="-5400000">
        <a:off x="6204566" y="1243896"/>
        <a:ext cx="268793" cy="268070"/>
      </dsp:txXfrm>
    </dsp:sp>
    <dsp:sp modelId="{FD2D631D-31F9-4483-9BE7-DB4D4F2A2958}">
      <dsp:nvSpPr>
        <dsp:cNvPr id="0" name=""/>
        <dsp:cNvSpPr/>
      </dsp:nvSpPr>
      <dsp:spPr>
        <a:xfrm>
          <a:off x="5435761" y="1807494"/>
          <a:ext cx="1806401" cy="1083840"/>
        </a:xfrm>
        <a:prstGeom prst="roundRect">
          <a:avLst>
            <a:gd name="adj" fmla="val 10000"/>
          </a:avLst>
        </a:prstGeom>
        <a:solidFill>
          <a:srgbClr val="1080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  <a:latin typeface="+mn-lt"/>
              <a:cs typeface="Arial" pitchFamily="34" charset="0"/>
            </a:rPr>
            <a:t>State Agency Issues Determination</a:t>
          </a:r>
        </a:p>
      </dsp:txBody>
      <dsp:txXfrm>
        <a:off x="5467506" y="1839239"/>
        <a:ext cx="1742911" cy="1020350"/>
      </dsp:txXfrm>
    </dsp:sp>
    <dsp:sp modelId="{785E1F6C-000E-4C42-B9B1-AE1BEFD1E429}">
      <dsp:nvSpPr>
        <dsp:cNvPr id="0" name=""/>
        <dsp:cNvSpPr/>
      </dsp:nvSpPr>
      <dsp:spPr>
        <a:xfrm rot="10800000">
          <a:off x="4893840" y="2125420"/>
          <a:ext cx="382957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 rot="10800000">
        <a:off x="5008727" y="2215017"/>
        <a:ext cx="268070" cy="268793"/>
      </dsp:txXfrm>
    </dsp:sp>
    <dsp:sp modelId="{94C3C9EA-CBEA-4A3F-B55B-B211D743FEE5}">
      <dsp:nvSpPr>
        <dsp:cNvPr id="0" name=""/>
        <dsp:cNvSpPr/>
      </dsp:nvSpPr>
      <dsp:spPr>
        <a:xfrm>
          <a:off x="2906799" y="1807494"/>
          <a:ext cx="1806401" cy="108384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  <a:latin typeface="+mn-lt"/>
              <a:cs typeface="Arial" pitchFamily="34" charset="0"/>
            </a:rPr>
            <a:t>Appeal Filed</a:t>
          </a:r>
        </a:p>
      </dsp:txBody>
      <dsp:txXfrm>
        <a:off x="2938544" y="1839239"/>
        <a:ext cx="1742911" cy="1020350"/>
      </dsp:txXfrm>
    </dsp:sp>
    <dsp:sp modelId="{496B81DD-1F37-4F4F-A037-DAA1983CD914}">
      <dsp:nvSpPr>
        <dsp:cNvPr id="0" name=""/>
        <dsp:cNvSpPr/>
      </dsp:nvSpPr>
      <dsp:spPr>
        <a:xfrm rot="10800000">
          <a:off x="2364878" y="2125420"/>
          <a:ext cx="382957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 rot="10800000">
        <a:off x="2479765" y="2215017"/>
        <a:ext cx="268070" cy="268793"/>
      </dsp:txXfrm>
    </dsp:sp>
    <dsp:sp modelId="{B0813BE5-66EA-4ECD-BFAD-BB444164D032}">
      <dsp:nvSpPr>
        <dsp:cNvPr id="0" name=""/>
        <dsp:cNvSpPr/>
      </dsp:nvSpPr>
      <dsp:spPr>
        <a:xfrm>
          <a:off x="377837" y="1807494"/>
          <a:ext cx="1806401" cy="1083840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  <a:latin typeface="+mn-lt"/>
              <a:cs typeface="Arial" pitchFamily="34" charset="0"/>
            </a:rPr>
            <a:t>UI Hearing </a:t>
          </a:r>
        </a:p>
      </dsp:txBody>
      <dsp:txXfrm>
        <a:off x="409582" y="1839239"/>
        <a:ext cx="1742911" cy="1020350"/>
      </dsp:txXfrm>
    </dsp:sp>
    <dsp:sp modelId="{741E962D-39E8-44F6-A3AA-81828AE6CD78}">
      <dsp:nvSpPr>
        <dsp:cNvPr id="0" name=""/>
        <dsp:cNvSpPr/>
      </dsp:nvSpPr>
      <dsp:spPr>
        <a:xfrm rot="5431558">
          <a:off x="1115827" y="2955744"/>
          <a:ext cx="315175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>
            <a:solidFill>
              <a:srgbClr val="595959"/>
            </a:solidFill>
          </a:endParaRPr>
        </a:p>
      </dsp:txBody>
      <dsp:txXfrm rot="-5400000">
        <a:off x="1139452" y="3022152"/>
        <a:ext cx="268793" cy="220623"/>
      </dsp:txXfrm>
    </dsp:sp>
    <dsp:sp modelId="{04F26D15-8735-461E-8C58-1FC6E9CEFBA6}">
      <dsp:nvSpPr>
        <dsp:cNvPr id="0" name=""/>
        <dsp:cNvSpPr/>
      </dsp:nvSpPr>
      <dsp:spPr>
        <a:xfrm>
          <a:off x="362428" y="3485980"/>
          <a:ext cx="1806401" cy="1083840"/>
        </a:xfrm>
        <a:prstGeom prst="roundRect">
          <a:avLst>
            <a:gd name="adj" fmla="val 10000"/>
          </a:avLst>
        </a:prstGeom>
        <a:solidFill>
          <a:srgbClr val="1080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  <a:latin typeface="+mn-lt"/>
              <a:cs typeface="Arial" pitchFamily="34" charset="0"/>
            </a:rPr>
            <a:t>State Hearing Decision</a:t>
          </a:r>
        </a:p>
      </dsp:txBody>
      <dsp:txXfrm>
        <a:off x="394173" y="3517725"/>
        <a:ext cx="1742911" cy="1020350"/>
      </dsp:txXfrm>
    </dsp:sp>
    <dsp:sp modelId="{9D3D8087-6DF5-483D-982F-E953C00AEDD3}">
      <dsp:nvSpPr>
        <dsp:cNvPr id="0" name=""/>
        <dsp:cNvSpPr/>
      </dsp:nvSpPr>
      <dsp:spPr>
        <a:xfrm rot="23079">
          <a:off x="2331178" y="3812373"/>
          <a:ext cx="391132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>
        <a:off x="2331179" y="3901576"/>
        <a:ext cx="273792" cy="268793"/>
      </dsp:txXfrm>
    </dsp:sp>
    <dsp:sp modelId="{1C5E6EC3-9A95-47B0-84C8-9633143FE248}">
      <dsp:nvSpPr>
        <dsp:cNvPr id="0" name=""/>
        <dsp:cNvSpPr/>
      </dsp:nvSpPr>
      <dsp:spPr>
        <a:xfrm>
          <a:off x="2906799" y="3503061"/>
          <a:ext cx="1806401" cy="1083840"/>
        </a:xfrm>
        <a:prstGeom prst="roundRect">
          <a:avLst>
            <a:gd name="adj" fmla="val 10000"/>
          </a:avLst>
        </a:prstGeom>
        <a:solidFill>
          <a:srgbClr val="70AD4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  <a:latin typeface="+mn-lt"/>
              <a:cs typeface="Arial" pitchFamily="34" charset="0"/>
            </a:rPr>
            <a:t>Petition to Board of Review</a:t>
          </a:r>
        </a:p>
      </dsp:txBody>
      <dsp:txXfrm>
        <a:off x="2938544" y="3534806"/>
        <a:ext cx="1742911" cy="1020350"/>
      </dsp:txXfrm>
    </dsp:sp>
    <dsp:sp modelId="{77229A8E-D55C-43D0-9FF5-EB8C8AA734EF}">
      <dsp:nvSpPr>
        <dsp:cNvPr id="0" name=""/>
        <dsp:cNvSpPr/>
      </dsp:nvSpPr>
      <dsp:spPr>
        <a:xfrm>
          <a:off x="4878379" y="3820988"/>
          <a:ext cx="397930" cy="447987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>
            <a:solidFill>
              <a:srgbClr val="595959"/>
            </a:solidFill>
          </a:endParaRPr>
        </a:p>
      </dsp:txBody>
      <dsp:txXfrm>
        <a:off x="4878379" y="3910585"/>
        <a:ext cx="278551" cy="268793"/>
      </dsp:txXfrm>
    </dsp:sp>
    <dsp:sp modelId="{3FE907DD-F191-484C-8CB8-5E1CAB337202}">
      <dsp:nvSpPr>
        <dsp:cNvPr id="0" name=""/>
        <dsp:cNvSpPr/>
      </dsp:nvSpPr>
      <dsp:spPr>
        <a:xfrm>
          <a:off x="5464013" y="3503061"/>
          <a:ext cx="1806401" cy="1083840"/>
        </a:xfrm>
        <a:prstGeom prst="roundRect">
          <a:avLst>
            <a:gd name="adj" fmla="val 10000"/>
          </a:avLst>
        </a:prstGeom>
        <a:solidFill>
          <a:srgbClr val="1080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bg1"/>
              </a:solidFill>
              <a:latin typeface="+mn-lt"/>
              <a:cs typeface="Arial" pitchFamily="34" charset="0"/>
            </a:rPr>
            <a:t>Board of Review Determination</a:t>
          </a:r>
        </a:p>
      </dsp:txBody>
      <dsp:txXfrm>
        <a:off x="5495758" y="3534806"/>
        <a:ext cx="1742911" cy="1020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D23B13-8758-AD48-9027-61DA2F7F0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911FB-8411-D54C-8E6F-52CC389F3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3"/>
                    </a14:imgEffect>
                    <a14:imgEffect>
                      <a14:saturation sat="1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DD38D1-FD24-8842-99FE-A29915BFC9DF}"/>
              </a:ext>
            </a:extLst>
          </p:cNvPr>
          <p:cNvSpPr/>
          <p:nvPr userDrawn="1"/>
        </p:nvSpPr>
        <p:spPr>
          <a:xfrm>
            <a:off x="457200" y="976518"/>
            <a:ext cx="8229600" cy="5486401"/>
          </a:xfrm>
          <a:prstGeom prst="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B600C-DAD1-0640-992B-016EB465EC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111" y="5673310"/>
            <a:ext cx="772689" cy="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DDCD5A-76C1-1C4A-B082-72969F623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183D7-2A20-1C43-AFBD-135327BF04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226" y="5999705"/>
            <a:ext cx="3339547" cy="66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8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AA8FF8-0C08-0C48-9388-A88451E9A2C6}"/>
              </a:ext>
            </a:extLst>
          </p:cNvPr>
          <p:cNvSpPr/>
          <p:nvPr userDrawn="1"/>
        </p:nvSpPr>
        <p:spPr>
          <a:xfrm>
            <a:off x="0" y="0"/>
            <a:ext cx="9144000" cy="7136295"/>
          </a:xfrm>
          <a:prstGeom prst="rect">
            <a:avLst/>
          </a:prstGeom>
          <a:solidFill>
            <a:srgbClr val="6F6F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F726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5D052-BD4E-F446-9A02-EEA335CC2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548" y="5888920"/>
            <a:ext cx="977016" cy="88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78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15945-E03F-A64E-BA2E-BF9D8CB79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7371"/>
            <a:ext cx="9167279" cy="6840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AA8FF8-0C08-0C48-9388-A88451E9A2C6}"/>
              </a:ext>
            </a:extLst>
          </p:cNvPr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1080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F726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5D052-BD4E-F446-9A02-EEA335CC2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548" y="5713053"/>
            <a:ext cx="977016" cy="88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5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3CCCD-CE9A-C642-BFE5-46E732B98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8"/>
            <a:ext cx="9144000" cy="68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9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41"/>
            <a:ext cx="8229600" cy="5378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4950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71" b="1" i="0" baseline="0">
                <a:solidFill>
                  <a:srgbClr val="12A0C4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706"/>
            <a:ext cx="8229600" cy="4639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588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457200" y="806824"/>
            <a:ext cx="8229600" cy="472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65" b="1" i="0">
                <a:solidFill>
                  <a:srgbClr val="E48E35"/>
                </a:solidFill>
                <a:latin typeface="Arial Bold"/>
                <a:cs typeface="Arial Bold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35" smtClean="0">
                <a:latin typeface="Arial Bold" charset="0"/>
                <a:cs typeface="Cantarell Bold" charset="0"/>
              </a:defRPr>
            </a:lvl1pPr>
          </a:lstStyle>
          <a:p>
            <a:pPr>
              <a:defRPr/>
            </a:pPr>
            <a:fld id="{0972DEDA-D790-DD45-A179-D8B57A8EE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5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FF943-2685-AD40-B979-8EB893AF99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2BBA5-FFE2-224D-BBC4-81FB2D2C5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548" y="5685183"/>
            <a:ext cx="1100483" cy="11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3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491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67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40B5D-BE05-8A41-BE32-66C5F297B92B}"/>
              </a:ext>
            </a:extLst>
          </p:cNvPr>
          <p:cNvSpPr txBox="1"/>
          <p:nvPr userDrawn="1"/>
        </p:nvSpPr>
        <p:spPr>
          <a:xfrm>
            <a:off x="4571999" y="2454965"/>
            <a:ext cx="427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34A8B-593A-A944-8428-64E5F21CDE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04" y="5717966"/>
            <a:ext cx="974035" cy="9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40B5D-BE05-8A41-BE32-66C5F297B92B}"/>
              </a:ext>
            </a:extLst>
          </p:cNvPr>
          <p:cNvSpPr txBox="1"/>
          <p:nvPr userDrawn="1"/>
        </p:nvSpPr>
        <p:spPr>
          <a:xfrm>
            <a:off x="4571999" y="2454965"/>
            <a:ext cx="427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7EC2E-558E-F840-AC65-E75D6A6A39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04" y="5717966"/>
            <a:ext cx="974035" cy="9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1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40B5D-BE05-8A41-BE32-66C5F297B92B}"/>
              </a:ext>
            </a:extLst>
          </p:cNvPr>
          <p:cNvSpPr txBox="1"/>
          <p:nvPr userDrawn="1"/>
        </p:nvSpPr>
        <p:spPr>
          <a:xfrm>
            <a:off x="4571999" y="2454965"/>
            <a:ext cx="427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8D01D-E4AE-D446-A075-5D2B2FE2B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04" y="5717966"/>
            <a:ext cx="974035" cy="9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440B5D-BE05-8A41-BE32-66C5F297B92B}"/>
              </a:ext>
            </a:extLst>
          </p:cNvPr>
          <p:cNvSpPr txBox="1"/>
          <p:nvPr userDrawn="1"/>
        </p:nvSpPr>
        <p:spPr>
          <a:xfrm>
            <a:off x="4571999" y="2454965"/>
            <a:ext cx="427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  <a:p>
            <a:pPr marL="285750" indent="-285750">
              <a:buFontTx/>
              <a:buBlip>
                <a:blip r:embed="rId2"/>
              </a:buBlip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7A014-E152-AA4B-954C-EE3A97322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7813"/>
            <a:ext cx="9144000" cy="17691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B0D56FA-6E42-AE4D-B740-FDA918BE360C}"/>
              </a:ext>
            </a:extLst>
          </p:cNvPr>
          <p:cNvSpPr/>
          <p:nvPr userDrawn="1"/>
        </p:nvSpPr>
        <p:spPr>
          <a:xfrm>
            <a:off x="79512" y="174330"/>
            <a:ext cx="2971800" cy="2971800"/>
          </a:xfrm>
          <a:prstGeom prst="ellipse">
            <a:avLst/>
          </a:prstGeom>
          <a:solidFill>
            <a:srgbClr val="1080A1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E3057-28B0-AA46-A4BD-1D58F88623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791" y="5714875"/>
            <a:ext cx="974035" cy="9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6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911FB-8411-D54C-8E6F-52CC389F3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3"/>
                    </a14:imgEffect>
                    <a14:imgEffect>
                      <a14:saturation sat="1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DD38D1-FD24-8842-99FE-A29915BFC9DF}"/>
              </a:ext>
            </a:extLst>
          </p:cNvPr>
          <p:cNvSpPr/>
          <p:nvPr userDrawn="1"/>
        </p:nvSpPr>
        <p:spPr>
          <a:xfrm>
            <a:off x="0" y="824947"/>
            <a:ext cx="9144000" cy="5208104"/>
          </a:xfrm>
          <a:prstGeom prst="rect">
            <a:avLst/>
          </a:prstGeom>
          <a:solidFill>
            <a:srgbClr val="1080A1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64536-D9CB-F447-AC25-A42CC270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44" y="5715000"/>
            <a:ext cx="979121" cy="8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911FB-8411-D54C-8E6F-52CC389F3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53"/>
                    </a14:imgEffect>
                    <a14:imgEffect>
                      <a14:saturation sat="1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14800" cy="34886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DD38D1-FD24-8842-99FE-A29915BFC9DF}"/>
              </a:ext>
            </a:extLst>
          </p:cNvPr>
          <p:cNvSpPr/>
          <p:nvPr userDrawn="1"/>
        </p:nvSpPr>
        <p:spPr>
          <a:xfrm>
            <a:off x="4114800" y="0"/>
            <a:ext cx="5029199" cy="6857999"/>
          </a:xfrm>
          <a:prstGeom prst="rect">
            <a:avLst/>
          </a:prstGeom>
          <a:solidFill>
            <a:srgbClr val="1080A1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8DA71-58DA-4B44-96C0-85F6CF1A7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41" y="5715000"/>
            <a:ext cx="979123" cy="8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7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DD38D1-FD24-8842-99FE-A29915BFC9DF}"/>
              </a:ext>
            </a:extLst>
          </p:cNvPr>
          <p:cNvSpPr/>
          <p:nvPr userDrawn="1"/>
        </p:nvSpPr>
        <p:spPr>
          <a:xfrm>
            <a:off x="4114800" y="0"/>
            <a:ext cx="5029199" cy="6857999"/>
          </a:xfrm>
          <a:prstGeom prst="rect">
            <a:avLst/>
          </a:prstGeom>
          <a:solidFill>
            <a:srgbClr val="1080A1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E8CC3-8814-CF44-885D-2422CFABF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9383" y="5715000"/>
            <a:ext cx="979121" cy="8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4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ACEBAE-6807-A249-A625-BE37822B8D74}"/>
              </a:ext>
            </a:extLst>
          </p:cNvPr>
          <p:cNvSpPr/>
          <p:nvPr userDrawn="1"/>
        </p:nvSpPr>
        <p:spPr>
          <a:xfrm>
            <a:off x="-1" y="0"/>
            <a:ext cx="954157" cy="6858000"/>
          </a:xfrm>
          <a:prstGeom prst="rect">
            <a:avLst/>
          </a:prstGeom>
          <a:solidFill>
            <a:srgbClr val="6F6F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86ACF-477A-3440-85A1-41773745EA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04" y="0"/>
            <a:ext cx="827929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64CDC-91C3-B248-859C-E5205B88F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441" y="5715000"/>
            <a:ext cx="979123" cy="8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heme" Target="../theme/theme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microsoft.com/office/2007/relationships/hdphoto" Target="../media/hdphoto4.wdp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0" r:id="rId3"/>
    <p:sldLayoutId id="2147483706" r:id="rId4"/>
    <p:sldLayoutId id="2147483704" r:id="rId5"/>
    <p:sldLayoutId id="2147483689" r:id="rId6"/>
    <p:sldLayoutId id="2147483705" r:id="rId7"/>
    <p:sldLayoutId id="2147483707" r:id="rId8"/>
    <p:sldLayoutId id="2147483708" r:id="rId9"/>
    <p:sldLayoutId id="2147483702" r:id="rId10"/>
    <p:sldLayoutId id="2147483701" r:id="rId11"/>
    <p:sldLayoutId id="2147483687" r:id="rId12"/>
    <p:sldLayoutId id="2147483703" r:id="rId13"/>
    <p:sldLayoutId id="2147483672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ctr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rgbClr val="FFC14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73349-F47D-2742-9DA4-92433742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D7855-A642-3B4E-88E3-DB9351093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6EC23-9B33-FE42-91DA-11E47285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460A-DBE4-3C47-9F1C-8C971FB693E7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274A9-68D0-1A43-9743-0EF043CED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338F4-F7C5-0B40-86E9-6D4F93AE1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8659-A04C-984A-A855-902D87275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2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4186F6-CBFA-224F-A1B2-A08F262B24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20DA4C-D0E4-0A45-8E71-B7E5193C0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3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ECF85-8B60-B446-BF53-3DF8D1F8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2" y="22804"/>
            <a:ext cx="9144000" cy="4927600"/>
          </a:xfrm>
          <a:prstGeom prst="rect">
            <a:avLst/>
          </a:prstGeom>
        </p:spPr>
      </p:pic>
      <p:pic>
        <p:nvPicPr>
          <p:cNvPr id="4" name="Picture Placeholder 27">
            <a:extLst>
              <a:ext uri="{FF2B5EF4-FFF2-40B4-BE49-F238E27FC236}">
                <a16:creationId xmlns:a16="http://schemas.microsoft.com/office/drawing/2014/main" id="{6E96F759-7EBF-1B4B-8011-23FBD622E4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0889"/>
            <a:ext cx="9144000" cy="4941888"/>
          </a:xfrm>
          <a:solidFill>
            <a:srgbClr val="1080A1"/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73672C-4C32-9540-A9B9-3F3E92C310BE}"/>
              </a:ext>
            </a:extLst>
          </p:cNvPr>
          <p:cNvGrpSpPr/>
          <p:nvPr userDrawn="1"/>
        </p:nvGrpSpPr>
        <p:grpSpPr>
          <a:xfrm>
            <a:off x="4343583" y="2013453"/>
            <a:ext cx="456833" cy="68947"/>
            <a:chOff x="8921264" y="5631744"/>
            <a:chExt cx="870714" cy="131411"/>
          </a:xfrm>
          <a:solidFill>
            <a:schemeClr val="accent2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46C66B-8D53-8C46-A20E-934C0D5B7912}"/>
                </a:ext>
              </a:extLst>
            </p:cNvPr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BD4B756-F6F3-AC44-B859-17070D2FFBE7}"/>
                </a:ext>
              </a:extLst>
            </p:cNvPr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786635-C6A5-AB41-8E68-2E97E67A0550}"/>
                </a:ext>
              </a:extLst>
            </p:cNvPr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E71669-0686-CB4B-AB0C-76CB7E568227}"/>
                </a:ext>
              </a:extLst>
            </p:cNvPr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 dirty="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2D823C-0D99-A14B-829C-1CB3B79ABB1B}"/>
                </a:ext>
              </a:extLst>
            </p:cNvPr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C496DB-5778-CA4F-B8DB-2FED36937AAE}"/>
              </a:ext>
            </a:extLst>
          </p:cNvPr>
          <p:cNvGrpSpPr/>
          <p:nvPr userDrawn="1"/>
        </p:nvGrpSpPr>
        <p:grpSpPr>
          <a:xfrm>
            <a:off x="-1192" y="22804"/>
            <a:ext cx="9146381" cy="85725"/>
            <a:chOff x="-3175" y="4762500"/>
            <a:chExt cx="12195174" cy="209232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2C1FFE-5280-9744-B401-68AD080F259C}"/>
                </a:ext>
              </a:extLst>
            </p:cNvPr>
            <p:cNvSpPr/>
            <p:nvPr/>
          </p:nvSpPr>
          <p:spPr>
            <a:xfrm>
              <a:off x="-3175" y="4762500"/>
              <a:ext cx="2032000" cy="2092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32CC4B-37DB-7046-9119-6DF62D87C78D}"/>
                </a:ext>
              </a:extLst>
            </p:cNvPr>
            <p:cNvSpPr/>
            <p:nvPr/>
          </p:nvSpPr>
          <p:spPr>
            <a:xfrm>
              <a:off x="2027238" y="4762500"/>
              <a:ext cx="2032000" cy="20923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9E76AB-42B8-8941-A5EB-D2B0356FD2FA}"/>
                </a:ext>
              </a:extLst>
            </p:cNvPr>
            <p:cNvSpPr/>
            <p:nvPr/>
          </p:nvSpPr>
          <p:spPr>
            <a:xfrm>
              <a:off x="4059238" y="4762500"/>
              <a:ext cx="2032000" cy="20923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D2EA31-6A33-D448-869A-24DF22ADAF3B}"/>
                </a:ext>
              </a:extLst>
            </p:cNvPr>
            <p:cNvSpPr/>
            <p:nvPr/>
          </p:nvSpPr>
          <p:spPr>
            <a:xfrm>
              <a:off x="6089651" y="4762500"/>
              <a:ext cx="2032000" cy="2092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B2DB83-C002-1645-BF4A-BA30F0C16391}"/>
                </a:ext>
              </a:extLst>
            </p:cNvPr>
            <p:cNvSpPr/>
            <p:nvPr/>
          </p:nvSpPr>
          <p:spPr>
            <a:xfrm>
              <a:off x="8119006" y="4762500"/>
              <a:ext cx="2032000" cy="20923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670029-B073-3847-9161-74CB34F62A0A}"/>
                </a:ext>
              </a:extLst>
            </p:cNvPr>
            <p:cNvSpPr/>
            <p:nvPr/>
          </p:nvSpPr>
          <p:spPr>
            <a:xfrm>
              <a:off x="10149418" y="4762500"/>
              <a:ext cx="2042581" cy="20923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7634EC3-DABA-614C-86AA-E88D0F286D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73" y="4956029"/>
            <a:ext cx="9143999" cy="192093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3F2AA2E-A3B9-C74C-9379-E325CB3F5D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72" y="5482586"/>
            <a:ext cx="4161707" cy="8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8818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7FBBFE-5986-EF4A-BB18-7B778AE75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2" y="22804"/>
            <a:ext cx="9144000" cy="4927600"/>
          </a:xfrm>
          <a:prstGeom prst="rect">
            <a:avLst/>
          </a:prstGeom>
        </p:spPr>
      </p:pic>
      <p:pic>
        <p:nvPicPr>
          <p:cNvPr id="8" name="Picture Placeholder 27">
            <a:extLst>
              <a:ext uri="{FF2B5EF4-FFF2-40B4-BE49-F238E27FC236}">
                <a16:creationId xmlns:a16="http://schemas.microsoft.com/office/drawing/2014/main" id="{593BC3BB-BC98-1F4D-9CA2-C12C414AAC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0889"/>
            <a:ext cx="9144000" cy="4941888"/>
          </a:xfrm>
          <a:solidFill>
            <a:srgbClr val="1080A1"/>
          </a:solidFill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C8D288-638B-7049-86BA-3317FFEA574B}"/>
              </a:ext>
            </a:extLst>
          </p:cNvPr>
          <p:cNvGrpSpPr/>
          <p:nvPr userDrawn="1"/>
        </p:nvGrpSpPr>
        <p:grpSpPr>
          <a:xfrm>
            <a:off x="4343583" y="2013453"/>
            <a:ext cx="456833" cy="68947"/>
            <a:chOff x="8921264" y="5631744"/>
            <a:chExt cx="870714" cy="131411"/>
          </a:xfrm>
          <a:solidFill>
            <a:schemeClr val="accent2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6335D78-0826-F545-B147-F36FE800D0D1}"/>
                </a:ext>
              </a:extLst>
            </p:cNvPr>
            <p:cNvSpPr/>
            <p:nvPr/>
          </p:nvSpPr>
          <p:spPr>
            <a:xfrm>
              <a:off x="8921264" y="5631744"/>
              <a:ext cx="131411" cy="13141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5E811-28BD-A840-A31E-7484BA864131}"/>
                </a:ext>
              </a:extLst>
            </p:cNvPr>
            <p:cNvSpPr/>
            <p:nvPr/>
          </p:nvSpPr>
          <p:spPr>
            <a:xfrm>
              <a:off x="9106090" y="5631744"/>
              <a:ext cx="131411" cy="1314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FC30EE9-1E55-AB47-AA51-28F16FB484CC}"/>
                </a:ext>
              </a:extLst>
            </p:cNvPr>
            <p:cNvSpPr/>
            <p:nvPr/>
          </p:nvSpPr>
          <p:spPr>
            <a:xfrm>
              <a:off x="9290916" y="5631744"/>
              <a:ext cx="131411" cy="13141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EDBFDA1-1206-AB42-8C6F-2AB10347F6E0}"/>
                </a:ext>
              </a:extLst>
            </p:cNvPr>
            <p:cNvSpPr/>
            <p:nvPr/>
          </p:nvSpPr>
          <p:spPr>
            <a:xfrm>
              <a:off x="9475741" y="5631744"/>
              <a:ext cx="131411" cy="13141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 dirty="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0E4E03-D26F-2146-B5A1-906CF4276104}"/>
                </a:ext>
              </a:extLst>
            </p:cNvPr>
            <p:cNvSpPr/>
            <p:nvPr/>
          </p:nvSpPr>
          <p:spPr>
            <a:xfrm>
              <a:off x="9660567" y="5631744"/>
              <a:ext cx="131411" cy="13141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ID" sz="1350">
                <a:solidFill>
                  <a:prstClr val="white"/>
                </a:solidFill>
                <a:latin typeface="Source Sans Pro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070755-62BD-934F-8215-E264E1C2A04B}"/>
              </a:ext>
            </a:extLst>
          </p:cNvPr>
          <p:cNvGrpSpPr/>
          <p:nvPr userDrawn="1"/>
        </p:nvGrpSpPr>
        <p:grpSpPr>
          <a:xfrm>
            <a:off x="-1192" y="22804"/>
            <a:ext cx="9146381" cy="85725"/>
            <a:chOff x="-3175" y="4762500"/>
            <a:chExt cx="12195174" cy="20923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91D2F7-465A-BB46-8A5E-BC9007DF778F}"/>
                </a:ext>
              </a:extLst>
            </p:cNvPr>
            <p:cNvSpPr/>
            <p:nvPr/>
          </p:nvSpPr>
          <p:spPr>
            <a:xfrm>
              <a:off x="-3175" y="4762500"/>
              <a:ext cx="2032000" cy="2092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5D6182-8B15-6540-9AB0-C044EDF700A5}"/>
                </a:ext>
              </a:extLst>
            </p:cNvPr>
            <p:cNvSpPr/>
            <p:nvPr/>
          </p:nvSpPr>
          <p:spPr>
            <a:xfrm>
              <a:off x="2027238" y="4762500"/>
              <a:ext cx="2032000" cy="20923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FF1403-CCB2-DC4F-A736-71923D000776}"/>
                </a:ext>
              </a:extLst>
            </p:cNvPr>
            <p:cNvSpPr/>
            <p:nvPr/>
          </p:nvSpPr>
          <p:spPr>
            <a:xfrm>
              <a:off x="4059238" y="4762500"/>
              <a:ext cx="2032000" cy="20923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C86A66-DB05-E14E-859B-EA562BDA08CD}"/>
                </a:ext>
              </a:extLst>
            </p:cNvPr>
            <p:cNvSpPr/>
            <p:nvPr/>
          </p:nvSpPr>
          <p:spPr>
            <a:xfrm>
              <a:off x="6089651" y="4762500"/>
              <a:ext cx="2032000" cy="20923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BE79C6-CC47-4245-9801-324F5A0A9AD1}"/>
                </a:ext>
              </a:extLst>
            </p:cNvPr>
            <p:cNvSpPr/>
            <p:nvPr/>
          </p:nvSpPr>
          <p:spPr>
            <a:xfrm>
              <a:off x="8119006" y="4762500"/>
              <a:ext cx="2032000" cy="20923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837214-B5BD-EB49-91F8-AD76F43D50B1}"/>
                </a:ext>
              </a:extLst>
            </p:cNvPr>
            <p:cNvSpPr/>
            <p:nvPr/>
          </p:nvSpPr>
          <p:spPr>
            <a:xfrm>
              <a:off x="10149418" y="4762500"/>
              <a:ext cx="2042581" cy="20923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Source Sans Pro Light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CCDA1DE-848B-7D46-B9D0-63A4A15963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73" y="4956029"/>
            <a:ext cx="9143999" cy="192093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AF01DDF-125B-164D-947D-34F194EDA3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72" y="5482586"/>
            <a:ext cx="4161707" cy="8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1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B6743E-1778-5546-941B-2A7EB4344253}"/>
              </a:ext>
            </a:extLst>
          </p:cNvPr>
          <p:cNvSpPr txBox="1"/>
          <p:nvPr/>
        </p:nvSpPr>
        <p:spPr>
          <a:xfrm>
            <a:off x="1904104" y="4023360"/>
            <a:ext cx="5249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COVID-19 Pandemic &amp; Unemployment Insurance</a:t>
            </a:r>
          </a:p>
        </p:txBody>
      </p:sp>
    </p:spTree>
    <p:extLst>
      <p:ext uri="{BB962C8B-B14F-4D97-AF65-F5344CB8AC3E}">
        <p14:creationId xmlns:p14="http://schemas.microsoft.com/office/powerpoint/2010/main" val="46833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DDDD6-E7A7-DF40-810F-3ECCA5DC8410}"/>
              </a:ext>
            </a:extLst>
          </p:cNvPr>
          <p:cNvSpPr txBox="1"/>
          <p:nvPr/>
        </p:nvSpPr>
        <p:spPr>
          <a:xfrm>
            <a:off x="322729" y="1011218"/>
            <a:ext cx="266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 content/quote here or delete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448E-9D4D-7343-B2EB-0C0E30A12FF4}"/>
              </a:ext>
            </a:extLst>
          </p:cNvPr>
          <p:cNvSpPr txBox="1"/>
          <p:nvPr/>
        </p:nvSpPr>
        <p:spPr>
          <a:xfrm>
            <a:off x="4572002" y="370651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80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10B325-349B-4181-B15E-E6FF809B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06487" cy="685800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B4D79-C1FB-4605-A75E-65E4A39774B9}"/>
              </a:ext>
            </a:extLst>
          </p:cNvPr>
          <p:cNvSpPr txBox="1"/>
          <p:nvPr/>
        </p:nvSpPr>
        <p:spPr>
          <a:xfrm>
            <a:off x="4585205" y="410275"/>
            <a:ext cx="338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THE HARSH REALITY OF UNEMPLOYMENT DURING COVID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65F3D-35E4-4A40-971A-D9CB7D08557D}"/>
              </a:ext>
            </a:extLst>
          </p:cNvPr>
          <p:cNvSpPr txBox="1"/>
          <p:nvPr/>
        </p:nvSpPr>
        <p:spPr>
          <a:xfrm>
            <a:off x="4572001" y="1385789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Unprecedented - Limit Expectations 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7B6FA-4BF1-4FB7-9367-01E5DB683F6A}"/>
              </a:ext>
            </a:extLst>
          </p:cNvPr>
          <p:cNvSpPr txBox="1"/>
          <p:nvPr/>
        </p:nvSpPr>
        <p:spPr>
          <a:xfrm>
            <a:off x="4558797" y="1710073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Delays in all UI Documentation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93FC4-0E5E-49DB-964B-858B58675053}"/>
              </a:ext>
            </a:extLst>
          </p:cNvPr>
          <p:cNvSpPr txBox="1"/>
          <p:nvPr/>
        </p:nvSpPr>
        <p:spPr>
          <a:xfrm>
            <a:off x="4558797" y="2060440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Pending determinations / decisions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9FCED-3F49-4B3A-BA8F-ACEE1AF93E47}"/>
              </a:ext>
            </a:extLst>
          </p:cNvPr>
          <p:cNvSpPr txBox="1"/>
          <p:nvPr/>
        </p:nvSpPr>
        <p:spPr>
          <a:xfrm>
            <a:off x="4558797" y="2400927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contacts unreachable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0D6E1-6A21-43D7-9EC1-F73613FB78E6}"/>
              </a:ext>
            </a:extLst>
          </p:cNvPr>
          <p:cNvSpPr txBox="1"/>
          <p:nvPr/>
        </p:nvSpPr>
        <p:spPr>
          <a:xfrm>
            <a:off x="4558796" y="2725211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Excess charges and delayed corrections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CDE75-CB87-4DB8-A491-C6043950A246}"/>
              </a:ext>
            </a:extLst>
          </p:cNvPr>
          <p:cNvSpPr txBox="1"/>
          <p:nvPr/>
        </p:nvSpPr>
        <p:spPr>
          <a:xfrm>
            <a:off x="4558795" y="3094543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New processes - Hearings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B025B-F24F-4500-9393-2ACA4666F8F9}"/>
              </a:ext>
            </a:extLst>
          </p:cNvPr>
          <p:cNvSpPr txBox="1"/>
          <p:nvPr/>
        </p:nvSpPr>
        <p:spPr>
          <a:xfrm>
            <a:off x="4585205" y="3463875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 complaints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96A5DE-102D-4EDB-822E-8280AE268FFE}"/>
              </a:ext>
            </a:extLst>
          </p:cNvPr>
          <p:cNvSpPr txBox="1"/>
          <p:nvPr/>
        </p:nvSpPr>
        <p:spPr>
          <a:xfrm>
            <a:off x="4585205" y="3833207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states – CA, FL, MA and more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7F4891-C427-4246-AA8C-592E27D1BF9F}"/>
              </a:ext>
            </a:extLst>
          </p:cNvPr>
          <p:cNvSpPr txBox="1"/>
          <p:nvPr/>
        </p:nvSpPr>
        <p:spPr>
          <a:xfrm>
            <a:off x="4585205" y="4199964"/>
            <a:ext cx="423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</a:t>
            </a:r>
          </a:p>
        </p:txBody>
      </p:sp>
    </p:spTree>
    <p:extLst>
      <p:ext uri="{BB962C8B-B14F-4D97-AF65-F5344CB8AC3E}">
        <p14:creationId xmlns:p14="http://schemas.microsoft.com/office/powerpoint/2010/main" val="2752218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DDDD6-E7A7-DF40-810F-3ECCA5DC8410}"/>
              </a:ext>
            </a:extLst>
          </p:cNvPr>
          <p:cNvSpPr txBox="1"/>
          <p:nvPr/>
        </p:nvSpPr>
        <p:spPr>
          <a:xfrm>
            <a:off x="322729" y="1011218"/>
            <a:ext cx="266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 content/quote here or delete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448E-9D4D-7343-B2EB-0C0E30A12FF4}"/>
              </a:ext>
            </a:extLst>
          </p:cNvPr>
          <p:cNvSpPr txBox="1"/>
          <p:nvPr/>
        </p:nvSpPr>
        <p:spPr>
          <a:xfrm>
            <a:off x="4572002" y="370651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080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INSERT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3846A-D020-3C48-AA4E-6D7BFC042E16}"/>
              </a:ext>
            </a:extLst>
          </p:cNvPr>
          <p:cNvSpPr txBox="1"/>
          <p:nvPr/>
        </p:nvSpPr>
        <p:spPr>
          <a:xfrm>
            <a:off x="4585205" y="744691"/>
            <a:ext cx="4251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you can expect erroneous charges for: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FB4D79-C1FB-4605-A75E-65E4A39774B9}"/>
              </a:ext>
            </a:extLst>
          </p:cNvPr>
          <p:cNvSpPr txBox="1"/>
          <p:nvPr/>
        </p:nvSpPr>
        <p:spPr>
          <a:xfrm>
            <a:off x="4593594" y="410275"/>
            <a:ext cx="338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Benefits Charges – COVID-19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7A844-11B4-4117-B24B-7F6FC9106A8C}"/>
              </a:ext>
            </a:extLst>
          </p:cNvPr>
          <p:cNvSpPr txBox="1"/>
          <p:nvPr/>
        </p:nvSpPr>
        <p:spPr>
          <a:xfrm>
            <a:off x="4320286" y="1313445"/>
            <a:ext cx="42385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Claims you never received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Claims you won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Claims the state never told you </a:t>
            </a: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you lost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People who don’t work for you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Fraudulent claims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Employees who still work full time legitimately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 period claims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RECOMMENDATION: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Look through EVERY charge on your statement, especially if a reimbursing employer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B952B-F122-45B2-AD65-868F666C8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2" r="33487"/>
          <a:stretch/>
        </p:blipFill>
        <p:spPr>
          <a:xfrm>
            <a:off x="22349" y="555317"/>
            <a:ext cx="4027137" cy="62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9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C6F9AD2-0294-5542-859B-71A0BA222503}"/>
              </a:ext>
            </a:extLst>
          </p:cNvPr>
          <p:cNvSpPr txBox="1"/>
          <p:nvPr/>
        </p:nvSpPr>
        <p:spPr>
          <a:xfrm>
            <a:off x="467354" y="433416"/>
            <a:ext cx="355936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  <a:bevelB w="38100" h="38100" prst="relaxedIns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FRAUD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EC865-1A7B-477B-BCE9-A79887BF5E92}"/>
              </a:ext>
            </a:extLst>
          </p:cNvPr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blipFill>
            <a:blip r:embed="rId2">
              <a:alphaModFix amt="4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51F45-6566-420E-8E4E-E12F2BBA0388}"/>
              </a:ext>
            </a:extLst>
          </p:cNvPr>
          <p:cNvSpPr txBox="1"/>
          <p:nvPr/>
        </p:nvSpPr>
        <p:spPr>
          <a:xfrm>
            <a:off x="239093" y="1172081"/>
            <a:ext cx="4238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your fault! – Information likely came from massive data breaches years ago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Consult CCC Fraud Guide for next steps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Ask around – If you get a claim for an active employee, ask if they filed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NEXT STEPS: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Respond to the claim indicating fraud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Have employee contact state per guide guidelines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Track claims marked as fraud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818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E4AA5-2213-430E-9830-1A738CF98E95}"/>
              </a:ext>
            </a:extLst>
          </p:cNvPr>
          <p:cNvSpPr txBox="1"/>
          <p:nvPr/>
        </p:nvSpPr>
        <p:spPr>
          <a:xfrm>
            <a:off x="473825" y="408132"/>
            <a:ext cx="469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 UNEMPLOYMENT INSURANCE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CEF9-635F-4776-8E44-7FEA7D8BDDED}"/>
              </a:ext>
            </a:extLst>
          </p:cNvPr>
          <p:cNvSpPr txBox="1"/>
          <p:nvPr/>
        </p:nvSpPr>
        <p:spPr>
          <a:xfrm>
            <a:off x="473825" y="777464"/>
            <a:ext cx="428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you pay for this?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5D0724-AE39-4257-9096-4E80060AA990}"/>
              </a:ext>
            </a:extLst>
          </p:cNvPr>
          <p:cNvCxnSpPr>
            <a:cxnSpLocks/>
          </p:cNvCxnSpPr>
          <p:nvPr/>
        </p:nvCxnSpPr>
        <p:spPr>
          <a:xfrm>
            <a:off x="4572000" y="1920240"/>
            <a:ext cx="0" cy="4405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D51230-A25D-4916-B3F7-83368088DD0E}"/>
              </a:ext>
            </a:extLst>
          </p:cNvPr>
          <p:cNvSpPr txBox="1"/>
          <p:nvPr/>
        </p:nvSpPr>
        <p:spPr>
          <a:xfrm>
            <a:off x="473825" y="1446415"/>
            <a:ext cx="39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 Paying Employers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C680-D16F-436D-A2C9-2DA7E803A0B5}"/>
              </a:ext>
            </a:extLst>
          </p:cNvPr>
          <p:cNvSpPr txBox="1"/>
          <p:nvPr/>
        </p:nvSpPr>
        <p:spPr>
          <a:xfrm>
            <a:off x="4646815" y="1446415"/>
            <a:ext cx="408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Reimbursing Employers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4BABA-C0F6-4953-9BA9-C1750C917058}"/>
              </a:ext>
            </a:extLst>
          </p:cNvPr>
          <p:cNvSpPr txBox="1"/>
          <p:nvPr/>
        </p:nvSpPr>
        <p:spPr>
          <a:xfrm>
            <a:off x="175536" y="2368891"/>
            <a:ext cx="4238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‘Social’ Tax – Most states are not having employers merit rate negatively impacted by COVID claims but will likely raise UI taxes for all employers.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Example – If your company is at lowest rate bracket of 1%, the state may increase the lowest rate bracket to 1.5%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2D6A39-C0AF-45B1-93DD-B99F073F3B04}"/>
              </a:ext>
            </a:extLst>
          </p:cNvPr>
          <p:cNvSpPr txBox="1"/>
          <p:nvPr/>
        </p:nvSpPr>
        <p:spPr>
          <a:xfrm>
            <a:off x="4754880" y="2368891"/>
            <a:ext cx="4238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- MOST states have indicated relief of 50% of benefit charges. Some are sending new bills out reflecting that, while others are asking to pay 100% and they will reimburse you.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Removed Late Payment Penalties – DON’T Pay until you have to.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6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E562D-7DEB-A34E-B813-7F37F9A9B445}"/>
              </a:ext>
            </a:extLst>
          </p:cNvPr>
          <p:cNvSpPr txBox="1"/>
          <p:nvPr/>
        </p:nvSpPr>
        <p:spPr>
          <a:xfrm>
            <a:off x="4701090" y="416922"/>
            <a:ext cx="432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80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your organization can do RIGHT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F5DB4-BDD8-4B91-A05D-562AB134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D14678-3B88-4C55-B9FB-32B150AB7C86}"/>
              </a:ext>
            </a:extLst>
          </p:cNvPr>
          <p:cNvSpPr txBox="1"/>
          <p:nvPr/>
        </p:nvSpPr>
        <p:spPr>
          <a:xfrm>
            <a:off x="4829695" y="1496291"/>
            <a:ext cx="4123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 CCC website regularly for updates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Monitor Benefit Charges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 Fraud – Ask if employees filed if still active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Respond to all claims – If received untimely by state, indicate that in claim response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pending claims –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mark if you received response / cross reference with benefit charges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80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32646-8DDF-CF4A-8B1E-26A1DA7BCE81}"/>
              </a:ext>
            </a:extLst>
          </p:cNvPr>
          <p:cNvSpPr txBox="1"/>
          <p:nvPr/>
        </p:nvSpPr>
        <p:spPr>
          <a:xfrm>
            <a:off x="365754" y="349577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5890F-E48B-2A4F-A5CE-A292C2A76D77}"/>
              </a:ext>
            </a:extLst>
          </p:cNvPr>
          <p:cNvSpPr txBox="1"/>
          <p:nvPr/>
        </p:nvSpPr>
        <p:spPr>
          <a:xfrm>
            <a:off x="365754" y="611333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Comes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13763-08E0-C44A-9506-728A35530D98}"/>
              </a:ext>
            </a:extLst>
          </p:cNvPr>
          <p:cNvSpPr txBox="1"/>
          <p:nvPr/>
        </p:nvSpPr>
        <p:spPr>
          <a:xfrm>
            <a:off x="657225" y="4933950"/>
            <a:ext cx="7905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Changes in Tax Rate Schedules (New Hampshire was first!)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Benefit Charge Reimbursements for Erroneous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Attention to Auditing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in UI Integrity enforcement with penalties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More Relief?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1CBAE-DB76-6343-BC26-F4369CD91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6" y="980665"/>
            <a:ext cx="8229600" cy="34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47D0B3-F6DF-FF40-AE17-B2318DCF848A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1CE02-431A-0B4F-BD86-755069F158D3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Employer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D730D-8D25-1243-8F41-9C7974549506}"/>
              </a:ext>
            </a:extLst>
          </p:cNvPr>
          <p:cNvSpPr txBox="1"/>
          <p:nvPr/>
        </p:nvSpPr>
        <p:spPr>
          <a:xfrm>
            <a:off x="365754" y="1554392"/>
            <a:ext cx="85439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CCC’s COVID-19 UI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State Agency Contacts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Fraud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Bulletins for all legislative updates related to COVID-19 at CCC’s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Copy of presentation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CCC Does for Your Company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Summary of Services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pic>
        <p:nvPicPr>
          <p:cNvPr id="6" name="Picture 11" descr="puzzle3039589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" y="2171700"/>
            <a:ext cx="347606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4719918" y="1680882"/>
            <a:ext cx="3697941" cy="4040841"/>
          </a:xfrm>
          <a:prstGeom prst="rect">
            <a:avLst/>
          </a:prstGeom>
        </p:spPr>
        <p:txBody>
          <a:bodyPr/>
          <a:lstStyle>
            <a:lvl1pPr marL="381000" indent="-381000" algn="l" defTabSz="5080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27088" indent="-317500" algn="l" defTabSz="5080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273175" indent="-254000" algn="l" defTabSz="5080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782763" indent="-254000" algn="l" defTabSz="5080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292350" indent="-254000" algn="l" defTabSz="5080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Up-To-Date – COVID Information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 Charge Auditing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Administrative Burden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Consultation + Expertise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Collective Knowledge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Presence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Hearing Representation + Preparation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Limit Mail and Response Errors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Rapport with DOLs and BORs</a:t>
            </a:r>
          </a:p>
          <a:p>
            <a:pPr>
              <a:lnSpc>
                <a:spcPct val="80000"/>
              </a:lnSpc>
              <a:buFont typeface="Wingdings" charset="2"/>
              <a:buChar char="§"/>
            </a:pPr>
            <a:r>
              <a:rPr lang="en-US" altLang="en-US" sz="2118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Lobby for Employer Interests</a:t>
            </a:r>
            <a:endParaRPr lang="en-US" altLang="en-US" sz="2118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1553" b="1" dirty="0"/>
          </a:p>
        </p:txBody>
      </p:sp>
    </p:spTree>
    <p:extLst>
      <p:ext uri="{BB962C8B-B14F-4D97-AF65-F5344CB8AC3E}">
        <p14:creationId xmlns:p14="http://schemas.microsoft.com/office/powerpoint/2010/main" val="147220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61AA9B-D186-4833-81BF-67ACC3F7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671"/>
            <a:ext cx="9144000" cy="2982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1F5EB-7504-4932-8A1F-8DEA4DE7AF03}"/>
              </a:ext>
            </a:extLst>
          </p:cNvPr>
          <p:cNvSpPr txBox="1"/>
          <p:nvPr/>
        </p:nvSpPr>
        <p:spPr>
          <a:xfrm>
            <a:off x="914400" y="1671476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5660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36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1DAD88-C37E-40D1-849A-D5A91B4516F4}"/>
              </a:ext>
            </a:extLst>
          </p:cNvPr>
          <p:cNvSpPr txBox="1"/>
          <p:nvPr/>
        </p:nvSpPr>
        <p:spPr>
          <a:xfrm>
            <a:off x="1472449" y="2779616"/>
            <a:ext cx="1793265" cy="298543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Provides quarterly employee payroll 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Pays UI charges/tax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Provides Information regarding claimants to state agency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E79405-4518-4A7C-8DAD-94240714DD97}"/>
              </a:ext>
            </a:extLst>
          </p:cNvPr>
          <p:cNvSpPr txBox="1"/>
          <p:nvPr/>
        </p:nvSpPr>
        <p:spPr>
          <a:xfrm>
            <a:off x="3821546" y="2761603"/>
            <a:ext cx="1793265" cy="295465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Establishes  employer  tax  rating  method &amp;  schedule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Collects employer UI payments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Determines employer chargeability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Determines claimant eligibility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Distributes payments to claimant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05D2E8-116E-418B-8A71-5D436CC253EA}"/>
              </a:ext>
            </a:extLst>
          </p:cNvPr>
          <p:cNvSpPr txBox="1"/>
          <p:nvPr/>
        </p:nvSpPr>
        <p:spPr>
          <a:xfrm>
            <a:off x="6170643" y="2700048"/>
            <a:ext cx="1793265" cy="30162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Receives UI payments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Gothic" pitchFamily="2" charset="77"/>
                <a:ea typeface="+mn-ea"/>
                <a:cs typeface="Arial" pitchFamily="34" charset="0"/>
              </a:rPr>
              <a:t> Provides information regarding separation to state agency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EA899C-241B-4103-9269-959E3ADCCA78}"/>
              </a:ext>
            </a:extLst>
          </p:cNvPr>
          <p:cNvGraphicFramePr/>
          <p:nvPr/>
        </p:nvGraphicFramePr>
        <p:xfrm>
          <a:off x="712236" y="-57206"/>
          <a:ext cx="7500257" cy="468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22DB3D0-F5EB-4377-911A-202395AA8436}"/>
              </a:ext>
            </a:extLst>
          </p:cNvPr>
          <p:cNvSpPr txBox="1"/>
          <p:nvPr/>
        </p:nvSpPr>
        <p:spPr>
          <a:xfrm>
            <a:off x="365754" y="359217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Unemployment – Key Players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9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332646-8DDF-CF4A-8B1E-26A1DA7BCE81}"/>
              </a:ext>
            </a:extLst>
          </p:cNvPr>
          <p:cNvSpPr txBox="1"/>
          <p:nvPr/>
        </p:nvSpPr>
        <p:spPr>
          <a:xfrm>
            <a:off x="365754" y="359217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Types of Employer Funding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9EFB8B-81EB-4956-86D0-2A431199D058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433285"/>
          <a:ext cx="6096000" cy="446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480637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86505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2814138"/>
                    </a:ext>
                  </a:extLst>
                </a:gridCol>
              </a:tblGrid>
              <a:tr h="1479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Method of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832835"/>
                  </a:ext>
                </a:extLst>
              </a:tr>
              <a:tr h="147924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Tax Paying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radeGothic" pitchFamily="2" charset="77"/>
                          <a:cs typeface="Arial"/>
                        </a:rPr>
                        <a:t>Pay a quarterly tax based on a rate determined by the state unemployment agency</a:t>
                      </a:r>
                    </a:p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adeGothic" pitchFamily="2" charset="77"/>
                          <a:cs typeface="Arial"/>
                        </a:rPr>
                        <a:t>Are eligible to request non-charging on certain types of claims in most states</a:t>
                      </a:r>
                      <a:endParaRPr lang="en-US" sz="1400">
                        <a:latin typeface="TradeGothic" pitchFamily="2" charset="77"/>
                      </a:endParaRPr>
                    </a:p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949652"/>
                  </a:ext>
                </a:extLst>
              </a:tr>
              <a:tr h="1479248">
                <a:tc>
                  <a:txBody>
                    <a:bodyPr/>
                    <a:lstStyle/>
                    <a:p>
                      <a:endParaRPr lang="en-US"/>
                    </a:p>
                    <a:p>
                      <a:pPr algn="ctr"/>
                      <a:r>
                        <a:rPr lang="en-US"/>
                        <a:t>Non-Profit</a:t>
                      </a:r>
                    </a:p>
                    <a:p>
                      <a:pPr algn="ctr"/>
                      <a:r>
                        <a:rPr lang="en-US"/>
                        <a:t>(Reimbursable)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adeGothic" pitchFamily="2" charset="77"/>
                          <a:cs typeface="Arial"/>
                        </a:rPr>
                        <a:t>Reimburse the state for actual unemployment benefits collected by former employees</a:t>
                      </a:r>
                    </a:p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adeGothic" pitchFamily="2" charset="77"/>
                          <a:cs typeface="Arial"/>
                        </a:rPr>
                        <a:t>Not Eligible for non-charging in most states</a:t>
                      </a:r>
                    </a:p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3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31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E29684B-0322-4B99-835B-3A77F957EE32}"/>
              </a:ext>
            </a:extLst>
          </p:cNvPr>
          <p:cNvGraphicFramePr/>
          <p:nvPr/>
        </p:nvGraphicFramePr>
        <p:xfrm>
          <a:off x="762000" y="1258265"/>
          <a:ext cx="7620000" cy="469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51">
            <a:extLst>
              <a:ext uri="{FF2B5EF4-FFF2-40B4-BE49-F238E27FC236}">
                <a16:creationId xmlns:a16="http://schemas.microsoft.com/office/drawing/2014/main" id="{83C18FCA-0932-46CD-BDE1-FEA89903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082" y="6041191"/>
            <a:ext cx="228600" cy="22860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ACC2CC5C-A2A6-42C5-B62F-AE54317C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45" y="5930347"/>
            <a:ext cx="23716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Employer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Participation/Consultation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76DF5-58E0-4BF2-AC91-348680F69527}"/>
              </a:ext>
            </a:extLst>
          </p:cNvPr>
          <p:cNvSpPr txBox="1"/>
          <p:nvPr/>
        </p:nvSpPr>
        <p:spPr>
          <a:xfrm>
            <a:off x="365754" y="359217"/>
            <a:ext cx="371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080A1"/>
                </a:solidFill>
              </a:rPr>
              <a:t>The Unemployment Claims Process</a:t>
            </a:r>
          </a:p>
        </p:txBody>
      </p:sp>
    </p:spTree>
    <p:extLst>
      <p:ext uri="{BB962C8B-B14F-4D97-AF65-F5344CB8AC3E}">
        <p14:creationId xmlns:p14="http://schemas.microsoft.com/office/powerpoint/2010/main" val="114288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5B36E6-39F4-494E-A0AC-F354B5E8EBB9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A00C54-41D8-D642-A345-3BE88DFC46D3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Major Legislation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3DA9A-5A82-3B4C-AB21-85F2A08B178A}"/>
              </a:ext>
            </a:extLst>
          </p:cNvPr>
          <p:cNvSpPr txBox="1"/>
          <p:nvPr/>
        </p:nvSpPr>
        <p:spPr>
          <a:xfrm>
            <a:off x="365754" y="1517515"/>
            <a:ext cx="74747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Families First Coronavirus Response 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Relaxed rules for state unemployment agencies (waiting week, work search)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Provided funding for state unemployment agencies</a:t>
            </a:r>
          </a:p>
          <a:p>
            <a:endParaRPr lang="en-US" dirty="0"/>
          </a:p>
          <a:p>
            <a:r>
              <a:rPr lang="en-US" dirty="0"/>
              <a:t>The Coronavirus Aid, Relief, and Economic Security Act (CARES)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Pandemic Unemployment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Emergency UI Assistance for Government/Non-profits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Emergency Increase in UI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Temporary Funding for Waiving Waiting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Pandemic Emergency Unemployment Compensation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Short – Term Compensation</a:t>
            </a:r>
          </a:p>
        </p:txBody>
      </p:sp>
    </p:spTree>
    <p:extLst>
      <p:ext uri="{BB962C8B-B14F-4D97-AF65-F5344CB8AC3E}">
        <p14:creationId xmlns:p14="http://schemas.microsoft.com/office/powerpoint/2010/main" val="2197153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E789B-4C4E-4D4C-AC77-E3713107B389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16663-8827-394D-BDF8-4B6E56E3527C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CARES 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2613D-B78D-384F-98E8-5CF165D92FC7}"/>
              </a:ext>
            </a:extLst>
          </p:cNvPr>
          <p:cNvSpPr txBox="1"/>
          <p:nvPr/>
        </p:nvSpPr>
        <p:spPr>
          <a:xfrm>
            <a:off x="451479" y="1185060"/>
            <a:ext cx="747474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Pandemic Unemployment Assistance (PUA)</a:t>
            </a:r>
          </a:p>
          <a:p>
            <a:r>
              <a:rPr lang="en-US" sz="1200" b="1" dirty="0"/>
              <a:t>UI</a:t>
            </a:r>
            <a:r>
              <a:rPr lang="en-US" sz="1200" dirty="0"/>
              <a:t> for those who are not eligible for “regular” unemployment benefits through the state unemployment agency. Think of these as similar to Disaster Unemployment Benefits.</a:t>
            </a:r>
          </a:p>
          <a:p>
            <a:r>
              <a:rPr lang="en-US" sz="1200" dirty="0"/>
              <a:t>Basic Provisions: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To end  December 31,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Not to exceed 39 weeks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Includes all states and US territories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Benefit amount determined by state weekly benefit amounts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100% funded by the federal government</a:t>
            </a:r>
          </a:p>
          <a:p>
            <a:r>
              <a:rPr lang="en-US" sz="1200" dirty="0"/>
              <a:t>This includes individuals who: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Have exhausted regular and/or extended benefits under state or federal law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Are self employed, seeking part-time, does not have sufficient work history</a:t>
            </a:r>
          </a:p>
          <a:p>
            <a:r>
              <a:rPr lang="en-US" sz="1200" dirty="0"/>
              <a:t>Will not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Does not include worker able to telework with pay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Is receiving sick pay or other paid leave benefits</a:t>
            </a:r>
          </a:p>
          <a:p>
            <a:r>
              <a:rPr lang="en-US" sz="1200" dirty="0"/>
              <a:t>Other requirements to receive PUA: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must be able available under state laws</a:t>
            </a:r>
            <a:r>
              <a:rPr lang="en-US" sz="1200" i="1" dirty="0"/>
              <a:t> (which have been waived in most states)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Meets other criteria from secretary of unemployment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reason for unemployment must be certified due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or household/family member has been diagnosed with COVID-19 or is seeking diagnosis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is providing care for diagnosed household/family member with COVID-19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is caring for a child or individual who has school or facility closure due to COVID-19 and they cannot work as a result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is unable to reach place of employment due to quarantine by a healthcare provider due to COVID-19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was scheduled to work is unable to reach the job or no longer has work due to COVID 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has become head of household/major breadwinner due to the head of household dying due COVID 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quit their job as a direct result of COVID-19</a:t>
            </a:r>
          </a:p>
          <a:p>
            <a:r>
              <a:rPr lang="en-US" sz="1200" dirty="0"/>
              <a:t>The individual’s place of employment closed due to COVID-19</a:t>
            </a:r>
          </a:p>
        </p:txBody>
      </p:sp>
    </p:spTree>
    <p:extLst>
      <p:ext uri="{BB962C8B-B14F-4D97-AF65-F5344CB8AC3E}">
        <p14:creationId xmlns:p14="http://schemas.microsoft.com/office/powerpoint/2010/main" val="229370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50AA7-6A5E-F44E-AADF-A9EBC177BCF2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2D261-5EEB-3B47-8DA5-E8F0BA8A7892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CARES 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2F71D-1AF0-CA4E-8D9B-CFCD1833DEC7}"/>
              </a:ext>
            </a:extLst>
          </p:cNvPr>
          <p:cNvSpPr/>
          <p:nvPr/>
        </p:nvSpPr>
        <p:spPr>
          <a:xfrm>
            <a:off x="461004" y="4123194"/>
            <a:ext cx="82829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Emergency Unemployment Relief for Governmental Agencies/Reimbursable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</a:rPr>
              <a:t>The federal government will reimburse nonprofits, government agencies, and Indian tribes for half of the costs they incur through December 31, 2020 to pay unemployment benefits.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The bill requests that state unemployment agencies are flexible interpretations of laws related to timely payments and assessments of penalties and interest.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The bill also provides a 50% reimbursement from the federal government to state unemployment agencies to be credited to the employer accounts for charges for benefits paid to individuals unemployed as a result of COVID-19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This begins March 13 and will end effective December 31, 2020.</a:t>
            </a:r>
            <a:endParaRPr lang="en-US" sz="12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EE8A0-8AE7-784B-B459-3CA9F933B0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7" y="1554391"/>
            <a:ext cx="9144000" cy="23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5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4E78C8-227D-CB4B-810D-5FB7E2E57658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2B981-FC79-8A49-837E-18068FA3F735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CARES 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00DD66-3EBD-4A4C-BC28-20C902B30C82}"/>
              </a:ext>
            </a:extLst>
          </p:cNvPr>
          <p:cNvSpPr/>
          <p:nvPr/>
        </p:nvSpPr>
        <p:spPr>
          <a:xfrm>
            <a:off x="365754" y="1554392"/>
            <a:ext cx="843534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Emergency Increase in UI Benefits: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</a:rPr>
              <a:t>An additional $600 per week payment to each recipient of unemployment insurance or Pandemic Unemployment Assistance for up to four months, through July 31,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States can opt in to participate in the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Individuals receiving regular unemployment benefits both (partial and full) receive an additional $600 payment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This will include individuals collecting Pandemic Unemployment Assistance.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The payment is made through the state unemployment agency either with the regular payment or separately as determined by the state.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Must be provided weekly to claimants.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Does not affect the duration or amount of state authorized unemployment benefits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100% federally funded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Terminable with 30 days notice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A state’s participation can be canceled if the state unemployment agency modifies duration or amount of benefits to claimants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These benefits are not to be considered compensation for other government programs including Medicaid and CHIP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This program ends effective July 31 2020</a:t>
            </a:r>
            <a:endParaRPr lang="en-US" sz="12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8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51D96-0AD7-CE48-9505-13B134C4D1BC}"/>
              </a:ext>
            </a:extLst>
          </p:cNvPr>
          <p:cNvSpPr txBox="1"/>
          <p:nvPr/>
        </p:nvSpPr>
        <p:spPr>
          <a:xfrm>
            <a:off x="365754" y="446396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COVID-19 &amp; 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0417A-F564-8745-B898-837DF3EA9310}"/>
              </a:ext>
            </a:extLst>
          </p:cNvPr>
          <p:cNvSpPr txBox="1"/>
          <p:nvPr/>
        </p:nvSpPr>
        <p:spPr>
          <a:xfrm>
            <a:off x="365754" y="815728"/>
            <a:ext cx="299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080A1"/>
                </a:solidFill>
              </a:rPr>
              <a:t>Who Gets What?!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A0A84-26BC-AA41-B213-DEB462A76F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221" y="1457754"/>
            <a:ext cx="6684873" cy="52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63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.Standard.2018" id="{17D1826B-13ED-B049-A69F-658A7D55EB42}" vid="{79E24390-AAA4-534D-B360-937333A7B7F2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.Standard.2018" id="{17D1826B-13ED-B049-A69F-658A7D55EB42}" vid="{0E15EA56-AFB7-F04D-B5AE-A0DE13DFB907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.Standard.2018" id="{17D1826B-13ED-B049-A69F-658A7D55EB42}" vid="{8038F6BE-23CC-A84E-94FE-588B44ED383D}"/>
    </a:ext>
  </a:extLst>
</a:theme>
</file>

<file path=ppt/theme/theme5.xml><?xml version="1.0" encoding="utf-8"?>
<a:theme xmlns:a="http://schemas.openxmlformats.org/drawingml/2006/main" name="Conten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.Standard.2018" id="{17D1826B-13ED-B049-A69F-658A7D55EB42}" vid="{632C198F-4923-FB4A-8639-ACA330869DF6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slide</Template>
  <TotalTime>11780</TotalTime>
  <Words>1304</Words>
  <Application>Microsoft Office PowerPoint</Application>
  <PresentationFormat>On-screen Show (4:3)</PresentationFormat>
  <Paragraphs>205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Bold</vt:lpstr>
      <vt:lpstr>Calibri</vt:lpstr>
      <vt:lpstr>Calibri Light</vt:lpstr>
      <vt:lpstr>Courier New</vt:lpstr>
      <vt:lpstr>Source Sans Pro Light</vt:lpstr>
      <vt:lpstr>TradeGothic</vt:lpstr>
      <vt:lpstr>Wingdings</vt:lpstr>
      <vt:lpstr>Custom slide</vt:lpstr>
      <vt:lpstr>2_Custom Design</vt:lpstr>
      <vt:lpstr>Content</vt:lpstr>
      <vt:lpstr>Custom Design</vt:lpstr>
      <vt:lpstr>Content 1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CCC Does for Your Company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Kiel</dc:creator>
  <cp:lastModifiedBy>Dane Swenson</cp:lastModifiedBy>
  <cp:revision>53</cp:revision>
  <dcterms:created xsi:type="dcterms:W3CDTF">2019-01-31T21:05:04Z</dcterms:created>
  <dcterms:modified xsi:type="dcterms:W3CDTF">2020-11-13T15:45:51Z</dcterms:modified>
</cp:coreProperties>
</file>